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86" r:id="rId10"/>
    <p:sldId id="264" r:id="rId11"/>
    <p:sldId id="287" r:id="rId12"/>
    <p:sldId id="265" r:id="rId13"/>
    <p:sldId id="288" r:id="rId14"/>
    <p:sldId id="289"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5" r:id="rId32"/>
    <p:sldId id="282" r:id="rId33"/>
    <p:sldId id="283" r:id="rId34"/>
    <p:sldId id="284"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Cambria Math" panose="02040503050406030204" pitchFamily="18" charset="0"/>
      <p:regular r:id="rId41"/>
    </p:embeddedFont>
    <p:embeddedFont>
      <p:font typeface="Noto Sans Symbols" pitchFamily="2"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g5uORYicMT0MeaOpO/20tnanoK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136" autoAdjust="0"/>
  </p:normalViewPr>
  <p:slideViewPr>
    <p:cSldViewPr snapToGrid="0">
      <p:cViewPr varScale="1">
        <p:scale>
          <a:sx n="77" d="100"/>
          <a:sy n="77" d="100"/>
        </p:scale>
        <p:origin x="18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edium.com/intro-to-artificial-intelligence/trust-region-policy-optimisation-trpo-a-policy-based-reinforcement-learning-fd38ff9e996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edium.com/@amaresh.dm/how-ddpg-deep-deterministic-policy-gradient-algorithms-works-in-reinforcement-learning-117e6a932e6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owardsdatascience.com/deep-deterministic-policy-gradients-explained-2d94655a9b7b"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Hello, today we will present to you the project proposal titled 'Reinforcement Learning for Parrot Mambo Minidrone Attitude Control'.</a:t>
            </a:r>
            <a:endParaRPr dirty="0"/>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hlinkClick r:id="rId3"/>
              </a:rPr>
              <a:t>Trust</a:t>
            </a:r>
            <a:r>
              <a:rPr lang="tr-TR" dirty="0">
                <a:hlinkClick r:id="rId3"/>
              </a:rPr>
              <a:t> </a:t>
            </a:r>
            <a:r>
              <a:rPr lang="tr-TR" dirty="0" err="1">
                <a:hlinkClick r:id="rId3"/>
              </a:rPr>
              <a:t>Region</a:t>
            </a:r>
            <a:r>
              <a:rPr lang="tr-TR" dirty="0">
                <a:hlinkClick r:id="rId3"/>
              </a:rPr>
              <a:t> </a:t>
            </a:r>
            <a:r>
              <a:rPr lang="tr-TR" dirty="0" err="1">
                <a:hlinkClick r:id="rId3"/>
              </a:rPr>
              <a:t>Policy</a:t>
            </a:r>
            <a:r>
              <a:rPr lang="tr-TR" dirty="0">
                <a:hlinkClick r:id="rId3"/>
              </a:rPr>
              <a:t> </a:t>
            </a:r>
            <a:r>
              <a:rPr lang="tr-TR" dirty="0" err="1">
                <a:hlinkClick r:id="rId3"/>
              </a:rPr>
              <a:t>Optimisation</a:t>
            </a:r>
            <a:r>
              <a:rPr lang="tr-TR" dirty="0">
                <a:hlinkClick r:id="rId3"/>
              </a:rPr>
              <a:t>(TRPO) — a </a:t>
            </a:r>
            <a:r>
              <a:rPr lang="tr-TR" dirty="0" err="1">
                <a:hlinkClick r:id="rId3"/>
              </a:rPr>
              <a:t>policy-based</a:t>
            </a:r>
            <a:r>
              <a:rPr lang="tr-TR" dirty="0">
                <a:hlinkClick r:id="rId3"/>
              </a:rPr>
              <a:t> </a:t>
            </a:r>
            <a:r>
              <a:rPr lang="tr-TR" dirty="0" err="1">
                <a:hlinkClick r:id="rId3"/>
              </a:rPr>
              <a:t>Reinforcement</a:t>
            </a:r>
            <a:r>
              <a:rPr lang="tr-TR" dirty="0">
                <a:hlinkClick r:id="rId3"/>
              </a:rPr>
              <a:t> Learning | </a:t>
            </a:r>
            <a:r>
              <a:rPr lang="tr-TR" dirty="0" err="1">
                <a:hlinkClick r:id="rId3"/>
              </a:rPr>
              <a:t>by</a:t>
            </a:r>
            <a:r>
              <a:rPr lang="tr-TR" dirty="0">
                <a:hlinkClick r:id="rId3"/>
              </a:rPr>
              <a:t> </a:t>
            </a:r>
            <a:r>
              <a:rPr lang="tr-TR" dirty="0" err="1">
                <a:hlinkClick r:id="rId3"/>
              </a:rPr>
              <a:t>Dhanoop</a:t>
            </a:r>
            <a:r>
              <a:rPr lang="tr-TR" dirty="0">
                <a:hlinkClick r:id="rId3"/>
              </a:rPr>
              <a:t> </a:t>
            </a:r>
            <a:r>
              <a:rPr lang="tr-TR" dirty="0" err="1">
                <a:hlinkClick r:id="rId3"/>
              </a:rPr>
              <a:t>Karunakaran</a:t>
            </a:r>
            <a:r>
              <a:rPr lang="tr-TR" dirty="0">
                <a:hlinkClick r:id="rId3"/>
              </a:rPr>
              <a:t> | </a:t>
            </a:r>
            <a:r>
              <a:rPr lang="tr-TR" dirty="0" err="1">
                <a:hlinkClick r:id="rId3"/>
              </a:rPr>
              <a:t>Intro</a:t>
            </a:r>
            <a:r>
              <a:rPr lang="tr-TR" dirty="0">
                <a:hlinkClick r:id="rId3"/>
              </a:rPr>
              <a:t> </a:t>
            </a:r>
            <a:r>
              <a:rPr lang="tr-TR" dirty="0" err="1">
                <a:hlinkClick r:id="rId3"/>
              </a:rPr>
              <a:t>to</a:t>
            </a:r>
            <a:r>
              <a:rPr lang="tr-TR" dirty="0">
                <a:hlinkClick r:id="rId3"/>
              </a:rPr>
              <a:t> </a:t>
            </a:r>
            <a:r>
              <a:rPr lang="tr-TR" dirty="0" err="1">
                <a:hlinkClick r:id="rId3"/>
              </a:rPr>
              <a:t>Artificial</a:t>
            </a:r>
            <a:r>
              <a:rPr lang="tr-TR" dirty="0">
                <a:hlinkClick r:id="rId3"/>
              </a:rPr>
              <a:t> </a:t>
            </a:r>
            <a:r>
              <a:rPr lang="tr-TR" dirty="0" err="1">
                <a:hlinkClick r:id="rId3"/>
              </a:rPr>
              <a:t>Intelligence</a:t>
            </a:r>
            <a:r>
              <a:rPr lang="tr-TR" dirty="0">
                <a:hlinkClick r:id="rId3"/>
              </a:rPr>
              <a:t> | </a:t>
            </a:r>
            <a:r>
              <a:rPr lang="tr-TR" dirty="0" err="1">
                <a:hlinkClick r:id="rId3"/>
              </a:rPr>
              <a:t>Medium</a:t>
            </a:r>
            <a:endParaRPr lang="tr-TR" dirty="0"/>
          </a:p>
          <a:p>
            <a:r>
              <a:rPr lang="tr-TR" dirty="0" err="1">
                <a:hlinkClick r:id="rId3"/>
              </a:rPr>
              <a:t>Trust</a:t>
            </a:r>
            <a:r>
              <a:rPr lang="tr-TR" dirty="0">
                <a:hlinkClick r:id="rId3"/>
              </a:rPr>
              <a:t> </a:t>
            </a:r>
            <a:r>
              <a:rPr lang="tr-TR" dirty="0" err="1">
                <a:hlinkClick r:id="rId3"/>
              </a:rPr>
              <a:t>Region</a:t>
            </a:r>
            <a:r>
              <a:rPr lang="tr-TR" dirty="0">
                <a:hlinkClick r:id="rId3"/>
              </a:rPr>
              <a:t> </a:t>
            </a:r>
            <a:r>
              <a:rPr lang="tr-TR" dirty="0" err="1">
                <a:hlinkClick r:id="rId3"/>
              </a:rPr>
              <a:t>Policy</a:t>
            </a:r>
            <a:r>
              <a:rPr lang="tr-TR" dirty="0">
                <a:hlinkClick r:id="rId3"/>
              </a:rPr>
              <a:t> </a:t>
            </a:r>
            <a:r>
              <a:rPr lang="tr-TR" dirty="0" err="1">
                <a:hlinkClick r:id="rId3"/>
              </a:rPr>
              <a:t>Optimisation</a:t>
            </a:r>
            <a:r>
              <a:rPr lang="tr-TR" dirty="0">
                <a:hlinkClick r:id="rId3"/>
              </a:rPr>
              <a:t>(TRPO) — a </a:t>
            </a:r>
            <a:r>
              <a:rPr lang="tr-TR" dirty="0" err="1">
                <a:hlinkClick r:id="rId3"/>
              </a:rPr>
              <a:t>policy-based</a:t>
            </a:r>
            <a:r>
              <a:rPr lang="tr-TR" dirty="0">
                <a:hlinkClick r:id="rId3"/>
              </a:rPr>
              <a:t> </a:t>
            </a:r>
            <a:r>
              <a:rPr lang="tr-TR" dirty="0" err="1">
                <a:hlinkClick r:id="rId3"/>
              </a:rPr>
              <a:t>Reinforcement</a:t>
            </a:r>
            <a:r>
              <a:rPr lang="tr-TR" dirty="0">
                <a:hlinkClick r:id="rId3"/>
              </a:rPr>
              <a:t> Learning | </a:t>
            </a:r>
            <a:r>
              <a:rPr lang="tr-TR" dirty="0" err="1">
                <a:hlinkClick r:id="rId3"/>
              </a:rPr>
              <a:t>by</a:t>
            </a:r>
            <a:r>
              <a:rPr lang="tr-TR" dirty="0">
                <a:hlinkClick r:id="rId3"/>
              </a:rPr>
              <a:t> </a:t>
            </a:r>
            <a:r>
              <a:rPr lang="tr-TR" dirty="0" err="1">
                <a:hlinkClick r:id="rId3"/>
              </a:rPr>
              <a:t>Dhanoop</a:t>
            </a:r>
            <a:r>
              <a:rPr lang="tr-TR" dirty="0">
                <a:hlinkClick r:id="rId3"/>
              </a:rPr>
              <a:t> </a:t>
            </a:r>
            <a:r>
              <a:rPr lang="tr-TR" dirty="0" err="1">
                <a:hlinkClick r:id="rId3"/>
              </a:rPr>
              <a:t>Karunakaran</a:t>
            </a:r>
            <a:r>
              <a:rPr lang="tr-TR" dirty="0">
                <a:hlinkClick r:id="rId3"/>
              </a:rPr>
              <a:t> | </a:t>
            </a:r>
            <a:r>
              <a:rPr lang="tr-TR" dirty="0" err="1">
                <a:hlinkClick r:id="rId3"/>
              </a:rPr>
              <a:t>Intro</a:t>
            </a:r>
            <a:r>
              <a:rPr lang="tr-TR" dirty="0">
                <a:hlinkClick r:id="rId3"/>
              </a:rPr>
              <a:t> </a:t>
            </a:r>
            <a:r>
              <a:rPr lang="tr-TR" dirty="0" err="1">
                <a:hlinkClick r:id="rId3"/>
              </a:rPr>
              <a:t>to</a:t>
            </a:r>
            <a:r>
              <a:rPr lang="tr-TR" dirty="0">
                <a:hlinkClick r:id="rId3"/>
              </a:rPr>
              <a:t> </a:t>
            </a:r>
            <a:r>
              <a:rPr lang="tr-TR" dirty="0" err="1">
                <a:hlinkClick r:id="rId3"/>
              </a:rPr>
              <a:t>Artificial</a:t>
            </a:r>
            <a:r>
              <a:rPr lang="tr-TR" dirty="0">
                <a:hlinkClick r:id="rId3"/>
              </a:rPr>
              <a:t> </a:t>
            </a:r>
            <a:r>
              <a:rPr lang="tr-TR" dirty="0" err="1">
                <a:hlinkClick r:id="rId3"/>
              </a:rPr>
              <a:t>Intelligence</a:t>
            </a:r>
            <a:r>
              <a:rPr lang="tr-TR" dirty="0">
                <a:hlinkClick r:id="rId3"/>
              </a:rPr>
              <a:t> | </a:t>
            </a:r>
            <a:r>
              <a:rPr lang="tr-TR" dirty="0" err="1">
                <a:hlinkClick r:id="rId3"/>
              </a:rPr>
              <a:t>Medium</a:t>
            </a:r>
            <a:endParaRPr lang="tr-TR" dirty="0"/>
          </a:p>
          <a:p>
            <a:endParaRPr lang="tr-TR" dirty="0"/>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4731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242424"/>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“Proximal” means staying close to the original style</a:t>
            </a:r>
            <a:endParaRPr lang="tr-TR" b="0" i="0" dirty="0">
              <a:solidFill>
                <a:srgbClr val="242424"/>
              </a:solidFill>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r>
              <a:rPr lang="en-US" b="0" i="0" dirty="0">
                <a:solidFill>
                  <a:srgbClr val="242424"/>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“Policy Optimization” is about finding better strategies. </a:t>
            </a:r>
            <a:endParaRPr lang="tr-TR" b="0" i="0" dirty="0">
              <a:solidFill>
                <a:srgbClr val="242424"/>
              </a:solidFill>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p>
        </p:txBody>
      </p:sp>
      <p:sp>
        <p:nvSpPr>
          <p:cNvPr id="174" name="Google Shape;17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91440" indent="0">
              <a:buNone/>
            </a:pPr>
            <a:r>
              <a:rPr lang="en-US" sz="1200" b="0" i="0" dirty="0">
                <a:solidFill>
                  <a:srgbClr val="242424"/>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In Phase I, the LLM performs several experiments by completing provided prompts.</a:t>
            </a:r>
            <a:endParaRPr lang="tr-TR" sz="1200" b="0" i="0" dirty="0">
              <a:solidFill>
                <a:srgbClr val="242424"/>
              </a:solidFill>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a:p>
            <a:pPr marL="91440" indent="0">
              <a:buNone/>
            </a:pPr>
            <a:r>
              <a:rPr lang="en-US" sz="1200" b="0" i="0" dirty="0">
                <a:solidFill>
                  <a:srgbClr val="242424"/>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reward model represents human preferences</a:t>
            </a:r>
            <a:r>
              <a:rPr lang="tr-TR" sz="1200" dirty="0">
                <a:solidFill>
                  <a:srgbClr val="242424"/>
                </a:solidFill>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tr-TR" sz="1200" dirty="0" err="1">
                <a:solidFill>
                  <a:srgbClr val="242424"/>
                </a:solidFill>
                <a:highlight>
                  <a:srgbClr val="FFFFFF"/>
                </a:highlight>
                <a:latin typeface="Calibri" panose="020F0502020204030204" pitchFamily="34" charset="0"/>
                <a:ea typeface="Calibri" panose="020F0502020204030204" pitchFamily="34" charset="0"/>
                <a:cs typeface="Calibri" panose="020F0502020204030204" pitchFamily="34" charset="0"/>
              </a:rPr>
              <a:t>i.e</a:t>
            </a:r>
            <a:r>
              <a:rPr lang="tr-TR" sz="1200" dirty="0">
                <a:solidFill>
                  <a:srgbClr val="242424"/>
                </a:solidFill>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US" sz="1200" b="0" i="0" dirty="0">
                <a:solidFill>
                  <a:srgbClr val="242424"/>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helpfulness, safety, and honesty of the responses</a:t>
            </a:r>
            <a:endParaRPr lang="tr-TR" sz="1200" b="0" i="0" dirty="0">
              <a:solidFill>
                <a:srgbClr val="242424"/>
              </a:solidFill>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a:p>
            <a:pPr marL="91440" indent="0">
              <a:buNone/>
            </a:pPr>
            <a:r>
              <a:rPr lang="en-US" sz="1000" b="0" i="0" dirty="0">
                <a:solidFill>
                  <a:srgbClr val="242424"/>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Each completion is paired with its corresponding reward.</a:t>
            </a:r>
            <a:endParaRPr lang="tr-TR" sz="1200" dirty="0">
              <a:solidFill>
                <a:srgbClr val="242424"/>
              </a:solidFill>
              <a:highlight>
                <a:srgbClr val="FFFFFF"/>
              </a:highlight>
              <a:latin typeface="Calibri" panose="020F0502020204030204" pitchFamily="34" charset="0"/>
              <a:ea typeface="Calibri" panose="020F0502020204030204" pitchFamily="34" charset="0"/>
              <a:cs typeface="Calibri" panose="020F0502020204030204" pitchFamily="34" charset="0"/>
            </a:endParaRPr>
          </a:p>
          <a:p>
            <a:endParaRPr lang="tr-TR" dirty="0">
              <a:latin typeface="Calibri" panose="020F0502020204030204" pitchFamily="34" charset="0"/>
              <a:ea typeface="Calibri" panose="020F0502020204030204" pitchFamily="34" charset="0"/>
              <a:cs typeface="Calibri" panose="020F0502020204030204" pitchFamily="34" charset="0"/>
            </a:endParaRPr>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2947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dirty="0"/>
              <a:t>No </a:t>
            </a:r>
            <a:r>
              <a:rPr lang="en-US" noProof="0" dirty="0"/>
              <a:t>comment</a:t>
            </a:r>
          </a:p>
          <a:p>
            <a:pPr marL="0" lvl="0" indent="0" algn="l" rtl="0">
              <a:spcBef>
                <a:spcPts val="0"/>
              </a:spcBef>
              <a:spcAft>
                <a:spcPts val="0"/>
              </a:spcAft>
              <a:buNone/>
            </a:pPr>
            <a:endParaRPr dirty="0"/>
          </a:p>
        </p:txBody>
      </p:sp>
      <p:sp>
        <p:nvSpPr>
          <p:cNvPr id="184" name="Google Shape;18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 can liken an RL agent to the structure of a feedback control system. In RL, the action corresponds to the control signal in control theory. The observation signal in RL is defined as the error between the reference and feedback in control. The environment in RL includes the reference, measurement, and plant in control. The defined reward function aims to maximize or minimize it.</a:t>
            </a:r>
            <a:endParaRPr dirty="0"/>
          </a:p>
        </p:txBody>
      </p:sp>
      <p:sp>
        <p:nvSpPr>
          <p:cNvPr id="194" name="Google Shape;19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dirty="0"/>
              <a:t>As an alternative way to the supervised learning method to make intelligent flight  control system is using the RL algorithms as this projects main aim.</a:t>
            </a:r>
            <a:endParaRPr dirty="0"/>
          </a:p>
          <a:p>
            <a:pPr marL="0" lvl="0" indent="0" algn="l" rtl="0">
              <a:spcBef>
                <a:spcPts val="0"/>
              </a:spcBef>
              <a:spcAft>
                <a:spcPts val="0"/>
              </a:spcAft>
              <a:buClr>
                <a:schemeClr val="dk1"/>
              </a:buClr>
              <a:buSzPts val="1200"/>
              <a:buFont typeface="Calibri"/>
              <a:buNone/>
            </a:pPr>
            <a:r>
              <a:rPr lang="en-US" dirty="0"/>
              <a:t>This Project focuses on intelligent flight controller with RL algorithms to make better accuracy and precision of attitude control. </a:t>
            </a:r>
            <a:endParaRPr dirty="0"/>
          </a:p>
          <a:p>
            <a:pPr marL="0" lvl="0" indent="0" algn="l" rtl="0">
              <a:spcBef>
                <a:spcPts val="0"/>
              </a:spcBef>
              <a:spcAft>
                <a:spcPts val="0"/>
              </a:spcAft>
              <a:buClr>
                <a:schemeClr val="dk1"/>
              </a:buClr>
              <a:buSzPts val="1200"/>
              <a:buFont typeface="Calibri"/>
              <a:buNone/>
            </a:pPr>
            <a:r>
              <a:rPr lang="en-US" dirty="0"/>
              <a:t> </a:t>
            </a:r>
            <a:endParaRPr dirty="0"/>
          </a:p>
          <a:p>
            <a:pPr marL="0" lvl="0" indent="0" algn="l" rtl="0">
              <a:spcBef>
                <a:spcPts val="0"/>
              </a:spcBef>
              <a:spcAft>
                <a:spcPts val="0"/>
              </a:spcAft>
              <a:buNone/>
            </a:pPr>
            <a:endParaRPr dirty="0"/>
          </a:p>
        </p:txBody>
      </p:sp>
      <p:sp>
        <p:nvSpPr>
          <p:cNvPr id="213" name="Google Shape;21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follow this outline: Firstly, we will discuss the introduction and problem statement. Then, we will briefly overview some RL algorithms commonly used in quadcopters. We will simulate the RL agent using the concept of feedback control in control theory. We will summarize two articles briefly through a literature review. We will describe the proposed quadcopter simulation model and flight control system structure. Finally, we will discuss the project's stages, expected </a:t>
            </a:r>
            <a:r>
              <a:rPr lang="en-US" noProof="0" dirty="0"/>
              <a:t>results</a:t>
            </a:r>
            <a:r>
              <a:rPr lang="en-US" dirty="0"/>
              <a:t>, and contributions to the literature before concluding the presentation.</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dirty="0"/>
              <a:t>No </a:t>
            </a:r>
            <a:r>
              <a:rPr lang="en-US" noProof="0" dirty="0"/>
              <a:t>comment</a:t>
            </a:r>
          </a:p>
          <a:p>
            <a:pPr marL="0" lvl="0" indent="0" algn="l" rtl="0">
              <a:spcBef>
                <a:spcPts val="0"/>
              </a:spcBef>
              <a:spcAft>
                <a:spcPts val="0"/>
              </a:spcAft>
              <a:buNone/>
            </a:pPr>
            <a:endParaRPr dirty="0"/>
          </a:p>
        </p:txBody>
      </p:sp>
      <p:sp>
        <p:nvSpPr>
          <p:cNvPr id="276" name="Google Shape;27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CECEC"/>
              </a:buClr>
              <a:buSzPts val="1200"/>
              <a:buFont typeface="Arial"/>
              <a:buNone/>
            </a:pPr>
            <a:r>
              <a:rPr lang="en-US" b="0" i="0" dirty="0">
                <a:solidFill>
                  <a:schemeClr val="tx1"/>
                </a:solidFill>
                <a:latin typeface="+mj-lt"/>
                <a:ea typeface="Arial"/>
                <a:cs typeface="Arial"/>
                <a:sym typeface="Arial"/>
              </a:rPr>
              <a:t>In this block diagram, we see the simulation model structure in the Matlab/Simulink environment. The Signal Editor block generates position and attitude commands. The Nonlinear Airframe block contains the nonlinear model of the quadcopter. The Sensors block includes the model of sensors such as IMU on the quadcopter. The Visualization block facilitates logging and scoping of commands, control signals, and states, it contains also workspace and Simulink 3D animation. The Environment block includes gravity, air temperature, speed of sound, pressure, air density, and magnetic field. The Flight Control System block is responsible for position and attitude control. Here, we will perform attitude control using RL (Reinforcement Learning)</a:t>
            </a:r>
            <a:endParaRPr dirty="0">
              <a:solidFill>
                <a:schemeClr val="tx1"/>
              </a:solidFill>
              <a:latin typeface="+mj-lt"/>
            </a:endParaRPr>
          </a:p>
          <a:p>
            <a:pPr marL="0" lvl="0" indent="0" algn="l" rtl="0">
              <a:spcBef>
                <a:spcPts val="0"/>
              </a:spcBef>
              <a:spcAft>
                <a:spcPts val="0"/>
              </a:spcAft>
              <a:buNone/>
            </a:pPr>
            <a:endParaRPr dirty="0">
              <a:latin typeface="+mj-lt"/>
            </a:endParaRPr>
          </a:p>
        </p:txBody>
      </p:sp>
      <p:sp>
        <p:nvSpPr>
          <p:cNvPr id="286" name="Google Shape;286;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dirty="0"/>
              <a:t>No </a:t>
            </a:r>
            <a:r>
              <a:rPr lang="en-US" noProof="0" dirty="0"/>
              <a:t>comment</a:t>
            </a:r>
          </a:p>
          <a:p>
            <a:pPr marL="0" lvl="0" indent="0" algn="l" rtl="0">
              <a:spcBef>
                <a:spcPts val="0"/>
              </a:spcBef>
              <a:spcAft>
                <a:spcPts val="0"/>
              </a:spcAft>
              <a:buNone/>
            </a:pPr>
            <a:endParaRPr dirty="0"/>
          </a:p>
        </p:txBody>
      </p:sp>
      <p:sp>
        <p:nvSpPr>
          <p:cNvPr id="295" name="Google Shape;29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The blue-colored Flight Control System block in the previous slide will contain an XY position controller, a z position controller for altitude, roll and pitch attitude controllers for stability, and a yaw attitude controller. Here, we will design the roll, pitch, and yaw controllers using an RL agent.</a:t>
            </a:r>
            <a:endParaRPr lang="tr-TR" dirty="0"/>
          </a:p>
          <a:p>
            <a:pPr marL="0" marR="0" lvl="0" indent="0" algn="l" rtl="0">
              <a:lnSpc>
                <a:spcPct val="100000"/>
              </a:lnSpc>
              <a:spcBef>
                <a:spcPts val="0"/>
              </a:spcBef>
              <a:spcAft>
                <a:spcPts val="0"/>
              </a:spcAft>
              <a:buClr>
                <a:schemeClr val="dk1"/>
              </a:buClr>
              <a:buSzPts val="1200"/>
              <a:buFont typeface="Calibri"/>
              <a:buNone/>
            </a:pPr>
            <a:endParaRPr lang="tr-TR" dirty="0"/>
          </a:p>
          <a:p>
            <a:pPr marL="0" marR="0" lvl="0" indent="0" algn="l" rtl="0">
              <a:lnSpc>
                <a:spcPct val="100000"/>
              </a:lnSpc>
              <a:spcBef>
                <a:spcPts val="0"/>
              </a:spcBef>
              <a:spcAft>
                <a:spcPts val="0"/>
              </a:spcAft>
              <a:buClr>
                <a:schemeClr val="dk1"/>
              </a:buClr>
              <a:buSzPts val="1200"/>
              <a:buFont typeface="Calibri"/>
              <a:buNone/>
            </a:pPr>
            <a:r>
              <a:rPr lang="en-US" dirty="0">
                <a:latin typeface="Calibri" panose="020F0502020204030204" pitchFamily="34" charset="0"/>
                <a:ea typeface="Calibri" panose="020F0502020204030204" pitchFamily="34" charset="0"/>
                <a:cs typeface="Calibri" panose="020F0502020204030204" pitchFamily="34" charset="0"/>
              </a:rPr>
              <a:t>Here, we </a:t>
            </a:r>
            <a:r>
              <a:rPr lang="en-US" noProof="0" dirty="0">
                <a:latin typeface="Calibri" panose="020F0502020204030204" pitchFamily="34" charset="0"/>
                <a:ea typeface="Calibri" panose="020F0502020204030204" pitchFamily="34" charset="0"/>
                <a:cs typeface="Calibri" panose="020F0502020204030204" pitchFamily="34" charset="0"/>
              </a:rPr>
              <a:t>will</a:t>
            </a:r>
            <a:r>
              <a:rPr lang="tr-TR" dirty="0">
                <a:latin typeface="Calibri" panose="020F0502020204030204" pitchFamily="34" charset="0"/>
                <a:ea typeface="Calibri" panose="020F0502020204030204" pitchFamily="34" charset="0"/>
                <a:cs typeface="Calibri" panose="020F0502020204030204" pitchFamily="34" charset="0"/>
              </a:rPr>
              <a:t> not</a:t>
            </a:r>
            <a:r>
              <a:rPr lang="en-US" dirty="0">
                <a:latin typeface="Calibri" panose="020F0502020204030204" pitchFamily="34" charset="0"/>
                <a:ea typeface="Calibri" panose="020F0502020204030204" pitchFamily="34" charset="0"/>
                <a:cs typeface="Calibri" panose="020F0502020204030204" pitchFamily="34" charset="0"/>
              </a:rPr>
              <a:t> be training all three angles simultaneously. First, we'll train the roll/pitch angles with RL for stability, then we'll train the yaw angle. This is because, due to the unstable system dynamics, the default roll/pitch controller in the Parrot Mambo is different from the yaw controller in order to ensure stability. Therefore, we're planning to design a multi-agent reinforcement learning approach.</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p>
        </p:txBody>
      </p:sp>
      <p:sp>
        <p:nvSpPr>
          <p:cNvPr id="305" name="Google Shape;30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dirty="0"/>
              <a:t>No </a:t>
            </a:r>
            <a:r>
              <a:rPr lang="en-US" noProof="0" dirty="0"/>
              <a:t>comment</a:t>
            </a:r>
          </a:p>
          <a:p>
            <a:pPr marL="0" lvl="0" indent="0" algn="l" rtl="0">
              <a:spcBef>
                <a:spcPts val="0"/>
              </a:spcBef>
              <a:spcAft>
                <a:spcPts val="0"/>
              </a:spcAft>
              <a:buNone/>
            </a:pPr>
            <a:endParaRPr dirty="0"/>
          </a:p>
        </p:txBody>
      </p:sp>
      <p:sp>
        <p:nvSpPr>
          <p:cNvPr id="328" name="Google Shape;32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Firstly, we will derive the nonlinear mathematical model of the quadcopter or use an open-source model for this framework. Then, we will decide on the action space reduced to the quadcopter’s </a:t>
            </a:r>
            <a:r>
              <a:rPr lang="en-US" noProof="0" dirty="0"/>
              <a:t>four</a:t>
            </a:r>
            <a:r>
              <a:rPr lang="en-US" dirty="0"/>
              <a:t> actuators and determine the sensor or estimated observation spaces. Finally, after establishing the observation and action structure, we will generate a reward function containing normalized </a:t>
            </a:r>
            <a:r>
              <a:rPr lang="en-US" dirty="0" err="1"/>
              <a:t>attiude</a:t>
            </a:r>
            <a:r>
              <a:rPr lang="en-US" dirty="0"/>
              <a:t> error to train the reinforcement learning agent."</a:t>
            </a:r>
            <a:endParaRPr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tr-TR" dirty="0"/>
              <a:t>No </a:t>
            </a:r>
            <a:r>
              <a:rPr lang="en-US" noProof="0" dirty="0"/>
              <a:t>comment</a:t>
            </a: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 will first train with two different RL algorithms, DDPG and PPO, for roll/pitch angle control, and then utilize multi-agent RL to train yaw angle control. We will test the results in the Matlab/Simulink environment.</a:t>
            </a:r>
            <a:endParaRPr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19219588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dirty="0"/>
              <a:t>No </a:t>
            </a:r>
            <a:r>
              <a:rPr lang="en-US" noProof="0" dirty="0"/>
              <a:t>comment</a:t>
            </a:r>
          </a:p>
        </p:txBody>
      </p:sp>
      <p:sp>
        <p:nvSpPr>
          <p:cNvPr id="347" name="Google Shape;34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chemeClr val="tx1"/>
                </a:solidFill>
                <a:effectLst/>
                <a:latin typeface="+mj-lt"/>
              </a:rPr>
              <a:t>This adaptation will provide insights into the effectiveness of different RL algorithms for UAV attitude control in a specific simulation environment, potentially leading to advancements in autonomous drone control systems.</a:t>
            </a:r>
            <a:endParaRPr dirty="0">
              <a:solidFill>
                <a:schemeClr val="tx1"/>
              </a:solidFill>
              <a:latin typeface="+mj-lt"/>
            </a:endParaRPr>
          </a:p>
        </p:txBody>
      </p:sp>
      <p:sp>
        <p:nvSpPr>
          <p:cNvPr id="357" name="Google Shape;35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dirty="0"/>
              <a:t>No </a:t>
            </a:r>
            <a:r>
              <a:rPr lang="en-US" noProof="0" dirty="0"/>
              <a:t>comment</a:t>
            </a:r>
          </a:p>
          <a:p>
            <a:pPr marL="0" lvl="0" indent="0" algn="l" rtl="0">
              <a:spcBef>
                <a:spcPts val="0"/>
              </a:spcBef>
              <a:spcAft>
                <a:spcPts val="0"/>
              </a:spcAft>
              <a:buNone/>
            </a:pPr>
            <a:endParaRPr dirty="0"/>
          </a:p>
        </p:txBody>
      </p:sp>
      <p:sp>
        <p:nvSpPr>
          <p:cNvPr id="366" name="Google Shape;36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latin typeface="+mj-lt"/>
                <a:ea typeface="Calibri"/>
                <a:cs typeface="Calibri"/>
                <a:sym typeface="Calibri"/>
              </a:rPr>
              <a:t>In this project we focused on attitude control which controls the orientation with roll, pitch, yaw angles.</a:t>
            </a:r>
          </a:p>
          <a:p>
            <a:pPr marL="0" lvl="0" indent="0" algn="l" rtl="0">
              <a:spcBef>
                <a:spcPts val="0"/>
              </a:spcBef>
              <a:spcAft>
                <a:spcPts val="0"/>
              </a:spcAft>
              <a:buNone/>
            </a:pPr>
            <a:endParaRPr dirty="0"/>
          </a:p>
        </p:txBody>
      </p:sp>
      <p:sp>
        <p:nvSpPr>
          <p:cNvPr id="113" name="Google Shape;11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Here are the main problem for PID controller is that it exhibits close to ideal performance in stable environment. However, when exposed to unknown Dynamics it can be far from optimal solution. Therefore, it is needed to adapt the PID controller to varying environment.</a:t>
            </a:r>
            <a:endParaRPr dirty="0"/>
          </a:p>
          <a:p>
            <a:pPr marL="0" lvl="0" indent="0" algn="l" rtl="0">
              <a:spcBef>
                <a:spcPts val="0"/>
              </a:spcBef>
              <a:spcAft>
                <a:spcPts val="0"/>
              </a:spcAft>
              <a:buNone/>
            </a:pPr>
            <a:endParaRPr dirty="0"/>
          </a:p>
        </p:txBody>
      </p:sp>
      <p:sp>
        <p:nvSpPr>
          <p:cNvPr id="123" name="Google Shape;12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dirty="0"/>
              <a:t>One way to make intelligent flight controller system is that supervised Learning method. </a:t>
            </a:r>
            <a:endParaRPr dirty="0"/>
          </a:p>
          <a:p>
            <a:pPr marL="0" lvl="0" indent="0" algn="l" rtl="0">
              <a:spcBef>
                <a:spcPts val="0"/>
              </a:spcBef>
              <a:spcAft>
                <a:spcPts val="0"/>
              </a:spcAft>
              <a:buClr>
                <a:schemeClr val="dk1"/>
              </a:buClr>
              <a:buSzPts val="1200"/>
              <a:buFont typeface="Calibri"/>
              <a:buNone/>
            </a:pPr>
            <a:r>
              <a:rPr lang="en-US" dirty="0"/>
              <a:t>However, it is also problematic because obtaining the data is expensive and derived from inaccurate representations can lead to suboptimal control policies.</a:t>
            </a:r>
            <a:endParaRPr dirty="0"/>
          </a:p>
          <a:p>
            <a:pPr marL="0" lvl="0" indent="0" algn="l" rtl="0">
              <a:spcBef>
                <a:spcPts val="0"/>
              </a:spcBef>
              <a:spcAft>
                <a:spcPts val="0"/>
              </a:spcAft>
              <a:buNone/>
            </a:pPr>
            <a:endParaRPr dirty="0"/>
          </a:p>
        </p:txBody>
      </p:sp>
      <p:sp>
        <p:nvSpPr>
          <p:cNvPr id="133" name="Google Shape;13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2" name="Google Shape;1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mj-lt"/>
              </a:rPr>
              <a:t>Actor-critic 🡪 </a:t>
            </a:r>
            <a:r>
              <a:rPr lang="en-US" b="0" i="0" dirty="0">
                <a:solidFill>
                  <a:srgbClr val="212121"/>
                </a:solidFill>
                <a:highlight>
                  <a:srgbClr val="FFFFFF"/>
                </a:highlight>
                <a:latin typeface="+mj-lt"/>
                <a:ea typeface="Roboto"/>
                <a:cs typeface="Roboto"/>
                <a:sym typeface="Roboto"/>
              </a:rPr>
              <a:t>searches for an optimal policy that maximizes the expected cumulative long-term reward.</a:t>
            </a:r>
            <a:endParaRPr b="0" i="0" dirty="0">
              <a:solidFill>
                <a:srgbClr val="212121"/>
              </a:solidFill>
              <a:highlight>
                <a:srgbClr val="FFFFFF"/>
              </a:highlight>
              <a:latin typeface="+mj-lt"/>
              <a:ea typeface="Roboto"/>
              <a:cs typeface="Roboto"/>
              <a:sym typeface="Roboto"/>
            </a:endParaRPr>
          </a:p>
          <a:p>
            <a:pPr marL="0" lvl="0" indent="0" algn="l" rtl="0">
              <a:spcBef>
                <a:spcPts val="0"/>
              </a:spcBef>
              <a:spcAft>
                <a:spcPts val="0"/>
              </a:spcAft>
              <a:buNone/>
            </a:pPr>
            <a:endParaRPr dirty="0">
              <a:latin typeface="+mj-lt"/>
            </a:endParaRPr>
          </a:p>
          <a:p>
            <a:pPr marL="158750" marR="0" lvl="0" indent="0" algn="l" rtl="0">
              <a:lnSpc>
                <a:spcPct val="100000"/>
              </a:lnSpc>
              <a:spcBef>
                <a:spcPts val="0"/>
              </a:spcBef>
              <a:spcAft>
                <a:spcPts val="0"/>
              </a:spcAft>
              <a:buClr>
                <a:srgbClr val="000000"/>
              </a:buClr>
              <a:buSzPts val="1100"/>
              <a:buFont typeface="Arial"/>
              <a:buNone/>
            </a:pPr>
            <a:r>
              <a:rPr lang="en-US" u="sng" dirty="0">
                <a:solidFill>
                  <a:schemeClr val="hlink"/>
                </a:solidFill>
                <a:latin typeface="+mj-lt"/>
                <a:hlinkClick r:id="rId3"/>
              </a:rPr>
              <a:t>How DDPG (Deep Deterministic Policy Gradient) Algorithms works in reinforcement learning ? | by </a:t>
            </a:r>
            <a:r>
              <a:rPr lang="en-US" u="sng" dirty="0" err="1">
                <a:solidFill>
                  <a:schemeClr val="hlink"/>
                </a:solidFill>
                <a:latin typeface="+mj-lt"/>
                <a:hlinkClick r:id="rId3"/>
              </a:rPr>
              <a:t>Amaresh</a:t>
            </a:r>
            <a:r>
              <a:rPr lang="en-US" u="sng" dirty="0">
                <a:solidFill>
                  <a:schemeClr val="hlink"/>
                </a:solidFill>
                <a:latin typeface="+mj-lt"/>
                <a:hlinkClick r:id="rId3"/>
              </a:rPr>
              <a:t> </a:t>
            </a:r>
            <a:r>
              <a:rPr lang="en-US" u="sng" dirty="0" err="1">
                <a:solidFill>
                  <a:schemeClr val="hlink"/>
                </a:solidFill>
                <a:latin typeface="+mj-lt"/>
                <a:hlinkClick r:id="rId3"/>
              </a:rPr>
              <a:t>Marekar</a:t>
            </a:r>
            <a:r>
              <a:rPr lang="en-US" u="sng" dirty="0">
                <a:solidFill>
                  <a:schemeClr val="hlink"/>
                </a:solidFill>
                <a:latin typeface="+mj-lt"/>
                <a:hlinkClick r:id="rId3"/>
              </a:rPr>
              <a:t> | Medium</a:t>
            </a:r>
            <a:endParaRPr lang="tr-TR" u="sng" dirty="0">
              <a:solidFill>
                <a:schemeClr val="hlink"/>
              </a:solidFill>
              <a:latin typeface="+mj-lt"/>
            </a:endParaRPr>
          </a:p>
          <a:p>
            <a:pPr marL="158750" marR="0" lvl="0" indent="0" algn="l" rtl="0">
              <a:lnSpc>
                <a:spcPct val="100000"/>
              </a:lnSpc>
              <a:spcBef>
                <a:spcPts val="0"/>
              </a:spcBef>
              <a:spcAft>
                <a:spcPts val="0"/>
              </a:spcAft>
              <a:buClr>
                <a:srgbClr val="000000"/>
              </a:buClr>
              <a:buSzPts val="1100"/>
              <a:buFont typeface="Arial"/>
              <a:buNone/>
            </a:pPr>
            <a:r>
              <a:rPr lang="en-US" u="sng" noProof="0" dirty="0">
                <a:solidFill>
                  <a:schemeClr val="hlink"/>
                </a:solidFill>
                <a:latin typeface="+mj-lt"/>
                <a:ea typeface="Calibri"/>
                <a:cs typeface="Calibri"/>
                <a:sym typeface="Calibri"/>
              </a:rPr>
              <a:t>Actor       : decides by selecting actions based on the current policy  (policy is modelled)</a:t>
            </a:r>
          </a:p>
          <a:p>
            <a:pPr marL="158750" marR="0" lvl="0" indent="0" algn="l" rtl="0">
              <a:lnSpc>
                <a:spcPct val="100000"/>
              </a:lnSpc>
              <a:spcBef>
                <a:spcPts val="0"/>
              </a:spcBef>
              <a:spcAft>
                <a:spcPts val="0"/>
              </a:spcAft>
              <a:buClr>
                <a:srgbClr val="000000"/>
              </a:buClr>
              <a:buSzPts val="1100"/>
              <a:buFont typeface="Arial"/>
              <a:buNone/>
            </a:pPr>
            <a:r>
              <a:rPr lang="en-US" u="sng" noProof="0" dirty="0">
                <a:solidFill>
                  <a:schemeClr val="hlink"/>
                </a:solidFill>
                <a:latin typeface="+mj-lt"/>
                <a:ea typeface="Calibri"/>
                <a:cs typeface="Calibri"/>
                <a:sym typeface="Calibri"/>
              </a:rPr>
              <a:t>                 explores the action space to maximize reward</a:t>
            </a:r>
          </a:p>
          <a:p>
            <a:pPr marL="158750" marR="0" lvl="0" indent="0" algn="l" rtl="0">
              <a:lnSpc>
                <a:spcPct val="100000"/>
              </a:lnSpc>
              <a:spcBef>
                <a:spcPts val="0"/>
              </a:spcBef>
              <a:spcAft>
                <a:spcPts val="0"/>
              </a:spcAft>
              <a:buClr>
                <a:srgbClr val="000000"/>
              </a:buClr>
              <a:buSzPts val="1100"/>
              <a:buFont typeface="Arial"/>
              <a:buNone/>
            </a:pPr>
            <a:r>
              <a:rPr lang="en-US" u="sng" noProof="0" dirty="0">
                <a:solidFill>
                  <a:schemeClr val="hlink"/>
                </a:solidFill>
                <a:latin typeface="+mj-lt"/>
                <a:ea typeface="Calibri"/>
                <a:cs typeface="Calibri"/>
                <a:sym typeface="Calibri"/>
              </a:rPr>
              <a:t>Critic       :   value function , evaluates the actions</a:t>
            </a:r>
          </a:p>
          <a:p>
            <a:pPr marL="158750" marR="0" lvl="0" indent="0" algn="l" rtl="0">
              <a:lnSpc>
                <a:spcPct val="100000"/>
              </a:lnSpc>
              <a:spcBef>
                <a:spcPts val="0"/>
              </a:spcBef>
              <a:spcAft>
                <a:spcPts val="0"/>
              </a:spcAft>
              <a:buClr>
                <a:srgbClr val="000000"/>
              </a:buClr>
              <a:buSzPts val="1100"/>
              <a:buFont typeface="Arial"/>
              <a:buNone/>
            </a:pPr>
            <a:r>
              <a:rPr lang="en-US" u="sng" noProof="0" dirty="0">
                <a:solidFill>
                  <a:schemeClr val="hlink"/>
                </a:solidFill>
                <a:latin typeface="+mj-lt"/>
                <a:ea typeface="Calibri"/>
                <a:cs typeface="Calibri"/>
                <a:sym typeface="Calibri"/>
              </a:rPr>
              <a:t>	estimates the value of actions by providing feedback on their performance</a:t>
            </a:r>
          </a:p>
          <a:p>
            <a:pPr marL="158750" marR="0" lvl="0" indent="0" algn="l" rtl="0">
              <a:lnSpc>
                <a:spcPct val="100000"/>
              </a:lnSpc>
              <a:spcBef>
                <a:spcPts val="0"/>
              </a:spcBef>
              <a:spcAft>
                <a:spcPts val="0"/>
              </a:spcAft>
              <a:buClr>
                <a:srgbClr val="000000"/>
              </a:buClr>
              <a:buSzPts val="1100"/>
              <a:buFont typeface="Arial"/>
              <a:buNone/>
            </a:pPr>
            <a:endParaRPr dirty="0">
              <a:latin typeface="+mj-lt"/>
              <a:ea typeface="Calibri"/>
              <a:cs typeface="Calibri"/>
              <a:sym typeface="Calibri"/>
            </a:endParaRPr>
          </a:p>
        </p:txBody>
      </p:sp>
      <p:sp>
        <p:nvSpPr>
          <p:cNvPr id="152" name="Google Shape;15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hlinkClick r:id="rId3"/>
              </a:rPr>
              <a:t>Deep Deterministic Policy Gradients Explained | by Chris Yoon | Towards Data Science</a:t>
            </a:r>
            <a:endParaRPr lang="tr-TR" dirty="0"/>
          </a:p>
          <a:p>
            <a:endParaRPr lang="tr-TR" dirty="0"/>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55952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6"/>
        <p:cNvGrpSpPr/>
        <p:nvPr/>
      </p:nvGrpSpPr>
      <p:grpSpPr>
        <a:xfrm>
          <a:off x="0" y="0"/>
          <a:ext cx="0" cy="0"/>
          <a:chOff x="0" y="0"/>
          <a:chExt cx="0" cy="0"/>
        </a:xfrm>
      </p:grpSpPr>
      <p:sp>
        <p:nvSpPr>
          <p:cNvPr id="17" name="Google Shape;17;p31"/>
          <p:cNvSpPr txBox="1"/>
          <p:nvPr/>
        </p:nvSpPr>
        <p:spPr>
          <a:xfrm>
            <a:off x="1523999" y="3556001"/>
            <a:ext cx="9144000" cy="57606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00000"/>
              </a:buClr>
              <a:buSzPts val="2400"/>
              <a:buFont typeface="Noto Sans Symbols"/>
              <a:buNone/>
            </a:pPr>
            <a:endParaRPr sz="2000" b="0" i="0" u="none" strike="noStrike" cap="none">
              <a:solidFill>
                <a:schemeClr val="dk1"/>
              </a:solidFill>
              <a:latin typeface="Arial"/>
              <a:ea typeface="Arial"/>
              <a:cs typeface="Arial"/>
              <a:sym typeface="Arial"/>
            </a:endParaRPr>
          </a:p>
        </p:txBody>
      </p:sp>
      <p:sp>
        <p:nvSpPr>
          <p:cNvPr id="18" name="Google Shape;18;p31"/>
          <p:cNvSpPr>
            <a:spLocks noGrp="1"/>
          </p:cNvSpPr>
          <p:nvPr>
            <p:ph type="title"/>
          </p:nvPr>
        </p:nvSpPr>
        <p:spPr>
          <a:xfrm>
            <a:off x="644011" y="779558"/>
            <a:ext cx="10903974" cy="1563935"/>
          </a:xfrm>
          <a:prstGeom prst="roundRect">
            <a:avLst>
              <a:gd name="adj" fmla="val 16667"/>
            </a:avLst>
          </a:prstGeom>
          <a:solidFill>
            <a:schemeClr val="accent1"/>
          </a:solidFill>
          <a:ln>
            <a:noFill/>
          </a:ln>
          <a:effectLst>
            <a:outerShdw blurRad="152400" dist="177800" dir="2700000" algn="tl" rotWithShape="0">
              <a:srgbClr val="000000">
                <a:alpha val="27843"/>
              </a:srgbClr>
            </a:outerShdw>
          </a:effectLst>
        </p:spPr>
        <p:txBody>
          <a:bodyPr spcFirstLastPara="1" wrap="square" lIns="91425" tIns="274300" rIns="91425" bIns="45700" anchor="ctr" anchorCtr="0">
            <a:normAutofit/>
          </a:bodyPr>
          <a:lstStyle>
            <a:lvl1pPr lvl="0" algn="ctr">
              <a:lnSpc>
                <a:spcPct val="90000"/>
              </a:lnSpc>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1"/>
          <p:cNvSpPr txBox="1">
            <a:spLocks noGrp="1"/>
          </p:cNvSpPr>
          <p:nvPr>
            <p:ph type="body" idx="1"/>
          </p:nvPr>
        </p:nvSpPr>
        <p:spPr>
          <a:xfrm>
            <a:off x="2081211" y="2875826"/>
            <a:ext cx="8029575" cy="888432"/>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1"/>
          <p:cNvSpPr txBox="1">
            <a:spLocks noGrp="1"/>
          </p:cNvSpPr>
          <p:nvPr>
            <p:ph type="body" idx="2"/>
          </p:nvPr>
        </p:nvSpPr>
        <p:spPr>
          <a:xfrm>
            <a:off x="2081211" y="4016919"/>
            <a:ext cx="8029574" cy="1162300"/>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2400"/>
              <a:buNone/>
              <a:defRPr sz="2000"/>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31"/>
          <p:cNvSpPr txBox="1">
            <a:spLocks noGrp="1"/>
          </p:cNvSpPr>
          <p:nvPr>
            <p:ph type="body" idx="3"/>
          </p:nvPr>
        </p:nvSpPr>
        <p:spPr>
          <a:xfrm>
            <a:off x="2081211" y="5446367"/>
            <a:ext cx="8029574" cy="807245"/>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31"/>
          <p:cNvSpPr txBox="1"/>
          <p:nvPr/>
        </p:nvSpPr>
        <p:spPr>
          <a:xfrm>
            <a:off x="1523999" y="3556001"/>
            <a:ext cx="9144000" cy="57606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00000"/>
              </a:buClr>
              <a:buSzPts val="2400"/>
              <a:buFont typeface="Noto Sans Symbols"/>
              <a:buNone/>
            </a:pPr>
            <a:endParaRPr sz="20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69"/>
        <p:cNvGrpSpPr/>
        <p:nvPr/>
      </p:nvGrpSpPr>
      <p:grpSpPr>
        <a:xfrm>
          <a:off x="0" y="0"/>
          <a:ext cx="0" cy="0"/>
          <a:chOff x="0" y="0"/>
          <a:chExt cx="0" cy="0"/>
        </a:xfrm>
      </p:grpSpPr>
      <p:sp>
        <p:nvSpPr>
          <p:cNvPr id="70" name="Google Shape;70;p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 name="Google Shape;73;p4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40"/>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0"/>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0"/>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0"/>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8"/>
        <p:cNvGrpSpPr/>
        <p:nvPr/>
      </p:nvGrpSpPr>
      <p:grpSpPr>
        <a:xfrm>
          <a:off x="0" y="0"/>
          <a:ext cx="0" cy="0"/>
          <a:chOff x="0" y="0"/>
          <a:chExt cx="0" cy="0"/>
        </a:xfrm>
      </p:grpSpPr>
      <p:sp>
        <p:nvSpPr>
          <p:cNvPr id="79" name="Google Shape;79;p41"/>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1"/>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1"/>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1"/>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3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2"/>
          <p:cNvSpPr txBox="1">
            <a:spLocks noGrp="1"/>
          </p:cNvSpPr>
          <p:nvPr>
            <p:ph type="body" idx="1"/>
          </p:nvPr>
        </p:nvSpPr>
        <p:spPr>
          <a:xfrm>
            <a:off x="1308294" y="1519311"/>
            <a:ext cx="10045505" cy="2863846"/>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3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33"/>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33"/>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3"/>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3"/>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6"/>
        <p:cNvGrpSpPr/>
        <p:nvPr/>
      </p:nvGrpSpPr>
      <p:grpSpPr>
        <a:xfrm>
          <a:off x="0" y="0"/>
          <a:ext cx="0" cy="0"/>
          <a:chOff x="0" y="0"/>
          <a:chExt cx="0" cy="0"/>
        </a:xfrm>
      </p:grpSpPr>
      <p:sp>
        <p:nvSpPr>
          <p:cNvPr id="37" name="Google Shape;37;p34"/>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4"/>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4"/>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4"/>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41"/>
        <p:cNvGrpSpPr/>
        <p:nvPr/>
      </p:nvGrpSpPr>
      <p:grpSpPr>
        <a:xfrm>
          <a:off x="0" y="0"/>
          <a:ext cx="0" cy="0"/>
          <a:chOff x="0" y="0"/>
          <a:chExt cx="0" cy="0"/>
        </a:xfrm>
      </p:grpSpPr>
      <p:sp>
        <p:nvSpPr>
          <p:cNvPr id="42" name="Google Shape;42;p35"/>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5"/>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5"/>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5"/>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46"/>
        <p:cNvGrpSpPr/>
        <p:nvPr/>
      </p:nvGrpSpPr>
      <p:grpSpPr>
        <a:xfrm>
          <a:off x="0" y="0"/>
          <a:ext cx="0" cy="0"/>
          <a:chOff x="0" y="0"/>
          <a:chExt cx="0" cy="0"/>
        </a:xfrm>
      </p:grpSpPr>
      <p:sp>
        <p:nvSpPr>
          <p:cNvPr id="47" name="Google Shape;47;p3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0"/>
        <p:cNvGrpSpPr/>
        <p:nvPr/>
      </p:nvGrpSpPr>
      <p:grpSpPr>
        <a:xfrm>
          <a:off x="0" y="0"/>
          <a:ext cx="0" cy="0"/>
          <a:chOff x="0" y="0"/>
          <a:chExt cx="0" cy="0"/>
        </a:xfrm>
      </p:grpSpPr>
      <p:sp>
        <p:nvSpPr>
          <p:cNvPr id="51" name="Google Shape;51;p37"/>
          <p:cNvSpPr txBox="1">
            <a:spLocks noGrp="1"/>
          </p:cNvSpPr>
          <p:nvPr>
            <p:ph type="body" idx="1"/>
          </p:nvPr>
        </p:nvSpPr>
        <p:spPr>
          <a:xfrm>
            <a:off x="839788" y="1309205"/>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37"/>
          <p:cNvSpPr txBox="1">
            <a:spLocks noGrp="1"/>
          </p:cNvSpPr>
          <p:nvPr>
            <p:ph type="body" idx="2"/>
          </p:nvPr>
        </p:nvSpPr>
        <p:spPr>
          <a:xfrm>
            <a:off x="839788" y="2133117"/>
            <a:ext cx="5157787"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37"/>
          <p:cNvSpPr txBox="1">
            <a:spLocks noGrp="1"/>
          </p:cNvSpPr>
          <p:nvPr>
            <p:ph type="body" idx="3"/>
          </p:nvPr>
        </p:nvSpPr>
        <p:spPr>
          <a:xfrm>
            <a:off x="6172200" y="1309205"/>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37"/>
          <p:cNvSpPr txBox="1">
            <a:spLocks noGrp="1"/>
          </p:cNvSpPr>
          <p:nvPr>
            <p:ph type="body" idx="4"/>
          </p:nvPr>
        </p:nvSpPr>
        <p:spPr>
          <a:xfrm>
            <a:off x="6172200" y="2133117"/>
            <a:ext cx="5183188"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7"/>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7"/>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7"/>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7"/>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9"/>
        <p:cNvGrpSpPr/>
        <p:nvPr/>
      </p:nvGrpSpPr>
      <p:grpSpPr>
        <a:xfrm>
          <a:off x="0" y="0"/>
          <a:ext cx="0" cy="0"/>
          <a:chOff x="0" y="0"/>
          <a:chExt cx="0" cy="0"/>
        </a:xfrm>
      </p:grpSpPr>
      <p:sp>
        <p:nvSpPr>
          <p:cNvPr id="60" name="Google Shape;60;p38"/>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8"/>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8"/>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3"/>
        <p:cNvGrpSpPr/>
        <p:nvPr/>
      </p:nvGrpSpPr>
      <p:grpSpPr>
        <a:xfrm>
          <a:off x="0" y="0"/>
          <a:ext cx="0" cy="0"/>
          <a:chOff x="0" y="0"/>
          <a:chExt cx="0" cy="0"/>
        </a:xfrm>
      </p:grpSpPr>
      <p:sp>
        <p:nvSpPr>
          <p:cNvPr id="64" name="Google Shape;64;p39"/>
          <p:cNvSpPr txBox="1"/>
          <p:nvPr/>
        </p:nvSpPr>
        <p:spPr>
          <a:xfrm>
            <a:off x="1523999" y="3556001"/>
            <a:ext cx="9144000" cy="57606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00000"/>
              </a:buClr>
              <a:buSzPts val="2400"/>
              <a:buFont typeface="Noto Sans Symbols"/>
              <a:buNone/>
            </a:pPr>
            <a:endParaRPr sz="2000" b="0" i="0" u="none" strike="noStrike" cap="none">
              <a:solidFill>
                <a:schemeClr val="dk1"/>
              </a:solidFill>
              <a:latin typeface="Arial"/>
              <a:ea typeface="Arial"/>
              <a:cs typeface="Arial"/>
              <a:sym typeface="Arial"/>
            </a:endParaRPr>
          </a:p>
        </p:txBody>
      </p:sp>
      <p:sp>
        <p:nvSpPr>
          <p:cNvPr id="65" name="Google Shape;65;p39"/>
          <p:cNvSpPr>
            <a:spLocks noGrp="1"/>
          </p:cNvSpPr>
          <p:nvPr>
            <p:ph type="title"/>
          </p:nvPr>
        </p:nvSpPr>
        <p:spPr>
          <a:xfrm>
            <a:off x="644011" y="779558"/>
            <a:ext cx="10903974" cy="1563935"/>
          </a:xfrm>
          <a:prstGeom prst="roundRect">
            <a:avLst>
              <a:gd name="adj" fmla="val 16667"/>
            </a:avLst>
          </a:prstGeom>
          <a:solidFill>
            <a:schemeClr val="accent1"/>
          </a:solidFill>
          <a:ln>
            <a:noFill/>
          </a:ln>
          <a:effectLst>
            <a:outerShdw blurRad="152400" dist="177800" dir="2700000" algn="tl" rotWithShape="0">
              <a:srgbClr val="000000">
                <a:alpha val="27843"/>
              </a:srgbClr>
            </a:outerShdw>
          </a:effectLst>
        </p:spPr>
        <p:txBody>
          <a:bodyPr spcFirstLastPara="1" wrap="square" lIns="91425" tIns="274300" rIns="91425" bIns="45700" anchor="ctr" anchorCtr="0">
            <a:normAutofit/>
          </a:bodyPr>
          <a:lstStyle>
            <a:lvl1pPr lvl="0" algn="ctr">
              <a:lnSpc>
                <a:spcPct val="90000"/>
              </a:lnSpc>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39"/>
          <p:cNvSpPr txBox="1">
            <a:spLocks noGrp="1"/>
          </p:cNvSpPr>
          <p:nvPr>
            <p:ph type="body" idx="1"/>
          </p:nvPr>
        </p:nvSpPr>
        <p:spPr>
          <a:xfrm>
            <a:off x="2081211" y="2875826"/>
            <a:ext cx="8029575" cy="888432"/>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39"/>
          <p:cNvSpPr txBox="1">
            <a:spLocks noGrp="1"/>
          </p:cNvSpPr>
          <p:nvPr>
            <p:ph type="body" idx="2"/>
          </p:nvPr>
        </p:nvSpPr>
        <p:spPr>
          <a:xfrm>
            <a:off x="2081211" y="4016919"/>
            <a:ext cx="8029574" cy="1162300"/>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2400"/>
              <a:buNone/>
              <a:defRPr sz="2000"/>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39"/>
          <p:cNvSpPr txBox="1">
            <a:spLocks noGrp="1"/>
          </p:cNvSpPr>
          <p:nvPr>
            <p:ph type="body" idx="3"/>
          </p:nvPr>
        </p:nvSpPr>
        <p:spPr>
          <a:xfrm>
            <a:off x="2081211" y="5446367"/>
            <a:ext cx="8029574" cy="807245"/>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marR="0" lvl="0" algn="l" rtl="0">
              <a:lnSpc>
                <a:spcPct val="9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0"/>
          <p:cNvSpPr txBox="1">
            <a:spLocks noGrp="1"/>
          </p:cNvSpPr>
          <p:nvPr>
            <p:ph type="body" idx="1"/>
          </p:nvPr>
        </p:nvSpPr>
        <p:spPr>
          <a:xfrm>
            <a:off x="1308294" y="1519311"/>
            <a:ext cx="10045505" cy="2863846"/>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110000"/>
              </a:lnSpc>
              <a:spcBef>
                <a:spcPts val="1000"/>
              </a:spcBef>
              <a:spcAft>
                <a:spcPts val="0"/>
              </a:spcAft>
              <a:buClr>
                <a:schemeClr val="accent1"/>
              </a:buClr>
              <a:buSzPts val="3360"/>
              <a:buFont typeface="Arial"/>
              <a:buChar char="•"/>
              <a:defRPr sz="2800" b="0" i="0" u="none" strike="noStrike" cap="none">
                <a:solidFill>
                  <a:schemeClr val="dk1"/>
                </a:solidFill>
                <a:latin typeface="Arial"/>
                <a:ea typeface="Arial"/>
                <a:cs typeface="Arial"/>
                <a:sym typeface="Arial"/>
              </a:defRPr>
            </a:lvl1pPr>
            <a:lvl2pPr marL="914400" marR="0" lvl="1" indent="-411480" algn="just" rtl="0">
              <a:lnSpc>
                <a:spcPct val="110000"/>
              </a:lnSpc>
              <a:spcBef>
                <a:spcPts val="600"/>
              </a:spcBef>
              <a:spcAft>
                <a:spcPts val="0"/>
              </a:spcAft>
              <a:buClr>
                <a:schemeClr val="accent1"/>
              </a:buClr>
              <a:buSzPts val="288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10000"/>
              </a:lnSpc>
              <a:spcBef>
                <a:spcPts val="500"/>
              </a:spcBef>
              <a:spcAft>
                <a:spcPts val="0"/>
              </a:spcAft>
              <a:buClr>
                <a:schemeClr val="accent1"/>
              </a:buClr>
              <a:buSzPts val="2400"/>
              <a:buFont typeface="Arial"/>
              <a:buChar char="•"/>
              <a:defRPr sz="2000" b="0" i="0" u="none" strike="noStrike" cap="none">
                <a:solidFill>
                  <a:schemeClr val="dk1"/>
                </a:solidFill>
                <a:latin typeface="Arial"/>
                <a:ea typeface="Arial"/>
                <a:cs typeface="Arial"/>
                <a:sym typeface="Arial"/>
              </a:defRPr>
            </a:lvl3pPr>
            <a:lvl4pPr marL="1828800" marR="0" lvl="3" indent="-365760" algn="l" rtl="0">
              <a:lnSpc>
                <a:spcPct val="110000"/>
              </a:lnSpc>
              <a:spcBef>
                <a:spcPts val="500"/>
              </a:spcBef>
              <a:spcAft>
                <a:spcPts val="0"/>
              </a:spcAft>
              <a:buClr>
                <a:schemeClr val="accent1"/>
              </a:buClr>
              <a:buSzPts val="2160"/>
              <a:buFont typeface="Arial"/>
              <a:buChar char="•"/>
              <a:defRPr sz="1800" b="0" i="0" u="none" strike="noStrike" cap="none">
                <a:solidFill>
                  <a:schemeClr val="dk1"/>
                </a:solidFill>
                <a:latin typeface="Arial"/>
                <a:ea typeface="Arial"/>
                <a:cs typeface="Arial"/>
                <a:sym typeface="Arial"/>
              </a:defRPr>
            </a:lvl4pPr>
            <a:lvl5pPr marL="2286000" marR="0" lvl="4" indent="-365760" algn="l" rtl="0">
              <a:lnSpc>
                <a:spcPct val="110000"/>
              </a:lnSpc>
              <a:spcBef>
                <a:spcPts val="500"/>
              </a:spcBef>
              <a:spcAft>
                <a:spcPts val="0"/>
              </a:spcAft>
              <a:buClr>
                <a:schemeClr val="accent1"/>
              </a:buClr>
              <a:buSzPts val="216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0"/>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0"/>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0"/>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marR="0" lvl="0" indent="0" algn="r" rtl="0">
              <a:spcBef>
                <a:spcPts val="0"/>
              </a:spcBef>
              <a:buNone/>
              <a:defRPr sz="1400" b="0" i="0" u="none" strike="noStrike" cap="none">
                <a:solidFill>
                  <a:schemeClr val="lt1"/>
                </a:solidFill>
                <a:latin typeface="Arial"/>
                <a:ea typeface="Arial"/>
                <a:cs typeface="Arial"/>
                <a:sym typeface="Arial"/>
              </a:defRPr>
            </a:lvl1pPr>
            <a:lvl2pPr marL="0" marR="0" lvl="1" indent="0" algn="r" rtl="0">
              <a:spcBef>
                <a:spcPts val="0"/>
              </a:spcBef>
              <a:buNone/>
              <a:defRPr sz="1400" b="0" i="0" u="none" strike="noStrike" cap="none">
                <a:solidFill>
                  <a:schemeClr val="lt1"/>
                </a:solidFill>
                <a:latin typeface="Arial"/>
                <a:ea typeface="Arial"/>
                <a:cs typeface="Arial"/>
                <a:sym typeface="Arial"/>
              </a:defRPr>
            </a:lvl2pPr>
            <a:lvl3pPr marL="0" marR="0" lvl="2" indent="0" algn="r" rtl="0">
              <a:spcBef>
                <a:spcPts val="0"/>
              </a:spcBef>
              <a:buNone/>
              <a:defRPr sz="1400" b="0" i="0" u="none" strike="noStrike" cap="none">
                <a:solidFill>
                  <a:schemeClr val="lt1"/>
                </a:solidFill>
                <a:latin typeface="Arial"/>
                <a:ea typeface="Arial"/>
                <a:cs typeface="Arial"/>
                <a:sym typeface="Arial"/>
              </a:defRPr>
            </a:lvl3pPr>
            <a:lvl4pPr marL="0" marR="0" lvl="3" indent="0" algn="r" rtl="0">
              <a:spcBef>
                <a:spcPts val="0"/>
              </a:spcBef>
              <a:buNone/>
              <a:defRPr sz="1400" b="0" i="0" u="none" strike="noStrike" cap="none">
                <a:solidFill>
                  <a:schemeClr val="lt1"/>
                </a:solidFill>
                <a:latin typeface="Arial"/>
                <a:ea typeface="Arial"/>
                <a:cs typeface="Arial"/>
                <a:sym typeface="Arial"/>
              </a:defRPr>
            </a:lvl4pPr>
            <a:lvl5pPr marL="0" marR="0" lvl="4" indent="0" algn="r" rtl="0">
              <a:spcBef>
                <a:spcPts val="0"/>
              </a:spcBef>
              <a:buNone/>
              <a:defRPr sz="1400" b="0" i="0" u="none" strike="noStrike" cap="none">
                <a:solidFill>
                  <a:schemeClr val="lt1"/>
                </a:solidFill>
                <a:latin typeface="Arial"/>
                <a:ea typeface="Arial"/>
                <a:cs typeface="Arial"/>
                <a:sym typeface="Arial"/>
              </a:defRPr>
            </a:lvl5pPr>
            <a:lvl6pPr marL="0" marR="0" lvl="5" indent="0" algn="r" rtl="0">
              <a:spcBef>
                <a:spcPts val="0"/>
              </a:spcBef>
              <a:buNone/>
              <a:defRPr sz="1400" b="0" i="0" u="none" strike="noStrike" cap="none">
                <a:solidFill>
                  <a:schemeClr val="lt1"/>
                </a:solidFill>
                <a:latin typeface="Arial"/>
                <a:ea typeface="Arial"/>
                <a:cs typeface="Arial"/>
                <a:sym typeface="Arial"/>
              </a:defRPr>
            </a:lvl6pPr>
            <a:lvl7pPr marL="0" marR="0" lvl="6" indent="0" algn="r" rtl="0">
              <a:spcBef>
                <a:spcPts val="0"/>
              </a:spcBef>
              <a:buNone/>
              <a:defRPr sz="1400" b="0" i="0" u="none" strike="noStrike" cap="none">
                <a:solidFill>
                  <a:schemeClr val="lt1"/>
                </a:solidFill>
                <a:latin typeface="Arial"/>
                <a:ea typeface="Arial"/>
                <a:cs typeface="Arial"/>
                <a:sym typeface="Arial"/>
              </a:defRPr>
            </a:lvl7pPr>
            <a:lvl8pPr marL="0" marR="0" lvl="7" indent="0" algn="r" rtl="0">
              <a:spcBef>
                <a:spcPts val="0"/>
              </a:spcBef>
              <a:buNone/>
              <a:defRPr sz="1400" b="0" i="0" u="none" strike="noStrike" cap="none">
                <a:solidFill>
                  <a:schemeClr val="lt1"/>
                </a:solidFill>
                <a:latin typeface="Arial"/>
                <a:ea typeface="Arial"/>
                <a:cs typeface="Arial"/>
                <a:sym typeface="Arial"/>
              </a:defRPr>
            </a:lvl8pPr>
            <a:lvl9pPr marL="0" marR="0" lvl="8" indent="0" algn="r" rtl="0">
              <a:spcBef>
                <a:spcPts val="0"/>
              </a:spcBef>
              <a:buNone/>
              <a:defRPr sz="1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30"/>
          <p:cNvPicPr preferRelativeResize="0"/>
          <p:nvPr/>
        </p:nvPicPr>
        <p:blipFill rotWithShape="1">
          <a:blip r:embed="rId13">
            <a:alphaModFix/>
          </a:blip>
          <a:srcRect/>
          <a:stretch/>
        </p:blipFill>
        <p:spPr>
          <a:xfrm>
            <a:off x="8201925" y="6331058"/>
            <a:ext cx="3946453" cy="2175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3.g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a:spLocks noGrp="1"/>
          </p:cNvSpPr>
          <p:nvPr>
            <p:ph type="title"/>
          </p:nvPr>
        </p:nvSpPr>
        <p:spPr>
          <a:xfrm>
            <a:off x="644011" y="779558"/>
            <a:ext cx="10903974" cy="1563935"/>
          </a:xfrm>
          <a:prstGeom prst="roundRect">
            <a:avLst>
              <a:gd name="adj" fmla="val 16667"/>
            </a:avLst>
          </a:prstGeom>
          <a:solidFill>
            <a:schemeClr val="accent1"/>
          </a:solidFill>
          <a:ln>
            <a:noFill/>
          </a:ln>
          <a:effectLst>
            <a:outerShdw blurRad="152400" dist="177800" dir="2700000" algn="tl" rotWithShape="0">
              <a:srgbClr val="000000">
                <a:alpha val="27843"/>
              </a:srgbClr>
            </a:outerShdw>
          </a:effectLst>
        </p:spPr>
        <p:txBody>
          <a:bodyPr spcFirstLastPara="1" wrap="square" lIns="91425" tIns="274300" rIns="91425" bIns="45700" anchor="ctr" anchorCtr="0">
            <a:normAutofit/>
          </a:bodyPr>
          <a:lstStyle/>
          <a:p>
            <a:pPr marL="0" lvl="0" indent="0" algn="ctr" rtl="0">
              <a:lnSpc>
                <a:spcPct val="90000"/>
              </a:lnSpc>
              <a:spcBef>
                <a:spcPts val="0"/>
              </a:spcBef>
              <a:spcAft>
                <a:spcPts val="0"/>
              </a:spcAft>
              <a:buClr>
                <a:schemeClr val="lt1"/>
              </a:buClr>
              <a:buSzPts val="3959"/>
              <a:buFont typeface="Arial"/>
              <a:buNone/>
            </a:pPr>
            <a:r>
              <a:rPr lang="en-US" sz="3959" dirty="0"/>
              <a:t>Reinforcement Learning for Parrot Mambo Minidrone Attitude Control</a:t>
            </a:r>
            <a:endParaRPr sz="3959" dirty="0"/>
          </a:p>
        </p:txBody>
      </p:sp>
      <p:sp>
        <p:nvSpPr>
          <p:cNvPr id="88" name="Google Shape;88;p1"/>
          <p:cNvSpPr txBox="1">
            <a:spLocks noGrp="1"/>
          </p:cNvSpPr>
          <p:nvPr>
            <p:ph type="body" idx="1"/>
          </p:nvPr>
        </p:nvSpPr>
        <p:spPr>
          <a:xfrm>
            <a:off x="2081211" y="2875826"/>
            <a:ext cx="8029575" cy="1162300"/>
          </a:xfrm>
          <a:prstGeom prst="rect">
            <a:avLst/>
          </a:prstGeom>
          <a:noFill/>
          <a:ln>
            <a:noFill/>
          </a:ln>
        </p:spPr>
        <p:txBody>
          <a:bodyPr spcFirstLastPara="1" wrap="square" lIns="91425" tIns="45700" rIns="91425" bIns="45700" anchor="t" anchorCtr="0">
            <a:noAutofit/>
          </a:bodyPr>
          <a:lstStyle/>
          <a:p>
            <a:pPr marL="0" lvl="0" indent="0" algn="ctr" rtl="0">
              <a:lnSpc>
                <a:spcPct val="110000"/>
              </a:lnSpc>
              <a:spcBef>
                <a:spcPts val="0"/>
              </a:spcBef>
              <a:spcAft>
                <a:spcPts val="0"/>
              </a:spcAft>
              <a:buSzPts val="3360"/>
              <a:buNone/>
            </a:pPr>
            <a:r>
              <a:rPr lang="en-US" dirty="0"/>
              <a:t>Mehmet </a:t>
            </a:r>
            <a:r>
              <a:rPr lang="tr-TR" dirty="0"/>
              <a:t>SAKARYA</a:t>
            </a:r>
            <a:endParaRPr dirty="0"/>
          </a:p>
          <a:p>
            <a:pPr marL="0" lvl="0" indent="0" algn="ctr" rtl="0">
              <a:lnSpc>
                <a:spcPct val="110000"/>
              </a:lnSpc>
              <a:spcBef>
                <a:spcPts val="1000"/>
              </a:spcBef>
              <a:spcAft>
                <a:spcPts val="0"/>
              </a:spcAft>
              <a:buSzPts val="3360"/>
              <a:buNone/>
            </a:pPr>
            <a:r>
              <a:rPr lang="en-US" dirty="0"/>
              <a:t>Mücahid Rıdvan K</a:t>
            </a:r>
            <a:r>
              <a:rPr lang="tr-TR" dirty="0"/>
              <a:t>APLAN</a:t>
            </a:r>
            <a:endParaRPr dirty="0"/>
          </a:p>
        </p:txBody>
      </p:sp>
      <p:sp>
        <p:nvSpPr>
          <p:cNvPr id="89" name="Google Shape;89;p1"/>
          <p:cNvSpPr txBox="1">
            <a:spLocks noGrp="1"/>
          </p:cNvSpPr>
          <p:nvPr>
            <p:ph type="body" idx="2"/>
          </p:nvPr>
        </p:nvSpPr>
        <p:spPr>
          <a:xfrm>
            <a:off x="2081211" y="4542885"/>
            <a:ext cx="8029574" cy="903482"/>
          </a:xfrm>
          <a:prstGeom prst="rect">
            <a:avLst/>
          </a:prstGeom>
          <a:noFill/>
          <a:ln>
            <a:noFill/>
          </a:ln>
        </p:spPr>
        <p:txBody>
          <a:bodyPr spcFirstLastPara="1" wrap="square" lIns="91425" tIns="45700" rIns="91425" bIns="45700" anchor="t" anchorCtr="0">
            <a:normAutofit/>
          </a:bodyPr>
          <a:lstStyle/>
          <a:p>
            <a:pPr marL="0" lvl="0" indent="0" algn="ctr" rtl="0">
              <a:lnSpc>
                <a:spcPct val="110000"/>
              </a:lnSpc>
              <a:spcBef>
                <a:spcPts val="0"/>
              </a:spcBef>
              <a:spcAft>
                <a:spcPts val="0"/>
              </a:spcAft>
              <a:buSzPts val="2400"/>
              <a:buNone/>
            </a:pPr>
            <a:r>
              <a:rPr lang="en-US" dirty="0"/>
              <a:t>Computer Engineering &amp; Hacettepe University</a:t>
            </a:r>
            <a:endParaRPr dirty="0"/>
          </a:p>
        </p:txBody>
      </p:sp>
      <p:sp>
        <p:nvSpPr>
          <p:cNvPr id="90" name="Google Shape;90;p1"/>
          <p:cNvSpPr txBox="1">
            <a:spLocks noGrp="1"/>
          </p:cNvSpPr>
          <p:nvPr>
            <p:ph type="body" idx="3"/>
          </p:nvPr>
        </p:nvSpPr>
        <p:spPr>
          <a:xfrm>
            <a:off x="2081211" y="5446367"/>
            <a:ext cx="8029574" cy="807245"/>
          </a:xfrm>
          <a:prstGeom prst="rect">
            <a:avLst/>
          </a:prstGeom>
          <a:noFill/>
          <a:ln>
            <a:noFill/>
          </a:ln>
        </p:spPr>
        <p:txBody>
          <a:bodyPr spcFirstLastPara="1" wrap="square" lIns="91425" tIns="45700" rIns="91425" bIns="45700" anchor="t" anchorCtr="0">
            <a:normAutofit/>
          </a:bodyPr>
          <a:lstStyle/>
          <a:p>
            <a:pPr marL="0" lvl="0" indent="0" algn="ctr" rtl="0">
              <a:lnSpc>
                <a:spcPct val="110000"/>
              </a:lnSpc>
              <a:spcBef>
                <a:spcPts val="0"/>
              </a:spcBef>
              <a:spcAft>
                <a:spcPts val="0"/>
              </a:spcAft>
              <a:buSzPts val="3360"/>
              <a:buNone/>
            </a:pPr>
            <a:r>
              <a:rPr lang="tr-TR" dirty="0"/>
              <a:t>25</a:t>
            </a:r>
            <a:r>
              <a:rPr lang="en-US" dirty="0"/>
              <a:t> April, 2024</a:t>
            </a:r>
            <a:endParaRPr dirty="0"/>
          </a:p>
        </p:txBody>
      </p:sp>
      <p:pic>
        <p:nvPicPr>
          <p:cNvPr id="91" name="Google Shape;91;p1" descr="Parrot MAMBO Fly Mini Drone ONLY DRONE AND CABLE / Like New/ No Battery |  eBay"/>
          <p:cNvPicPr preferRelativeResize="0"/>
          <p:nvPr/>
        </p:nvPicPr>
        <p:blipFill rotWithShape="1">
          <a:blip r:embed="rId3">
            <a:alphaModFix/>
          </a:blip>
          <a:srcRect/>
          <a:stretch/>
        </p:blipFill>
        <p:spPr>
          <a:xfrm>
            <a:off x="9198469" y="2875826"/>
            <a:ext cx="2639569" cy="263956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9"/>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p>
            <a:pPr marL="0" lvl="0" indent="0" algn="l" rtl="0">
              <a:lnSpc>
                <a:spcPct val="90000"/>
              </a:lnSpc>
              <a:spcBef>
                <a:spcPts val="0"/>
              </a:spcBef>
              <a:spcAft>
                <a:spcPts val="0"/>
              </a:spcAft>
              <a:buClr>
                <a:schemeClr val="lt1"/>
              </a:buClr>
              <a:buSzPts val="4000"/>
              <a:buFont typeface="Calibri"/>
              <a:buNone/>
            </a:pPr>
            <a:r>
              <a:rPr lang="en-US" sz="4000">
                <a:latin typeface="Calibri"/>
                <a:ea typeface="Calibri"/>
                <a:cs typeface="Calibri"/>
                <a:sym typeface="Calibri"/>
              </a:rPr>
              <a:t>Trust Region Policy Optimization (TRPO) Algorithm</a:t>
            </a:r>
            <a:endParaRPr/>
          </a:p>
        </p:txBody>
      </p:sp>
      <p:sp>
        <p:nvSpPr>
          <p:cNvPr id="166" name="Google Shape;166;p9"/>
          <p:cNvSpPr txBox="1">
            <a:spLocks noGrp="1"/>
          </p:cNvSpPr>
          <p:nvPr>
            <p:ph type="body" idx="1"/>
          </p:nvPr>
        </p:nvSpPr>
        <p:spPr>
          <a:xfrm>
            <a:off x="789039" y="1383173"/>
            <a:ext cx="6815376" cy="4437524"/>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110000"/>
              </a:lnSpc>
              <a:spcBef>
                <a:spcPts val="0"/>
              </a:spcBef>
              <a:spcAft>
                <a:spcPts val="0"/>
              </a:spcAft>
              <a:buSzPts val="3360"/>
              <a:buFont typeface="Arial"/>
              <a:buChar char="•"/>
            </a:pPr>
            <a:r>
              <a:rPr lang="en-US" dirty="0">
                <a:solidFill>
                  <a:srgbClr val="212121"/>
                </a:solidFill>
                <a:highlight>
                  <a:srgbClr val="FFFFFF"/>
                </a:highlight>
                <a:latin typeface="+mj-lt"/>
                <a:ea typeface="Roboto"/>
                <a:cs typeface="Roboto"/>
                <a:sym typeface="Roboto"/>
              </a:rPr>
              <a:t>M</a:t>
            </a:r>
            <a:r>
              <a:rPr lang="en-US" b="0" i="0" dirty="0">
                <a:solidFill>
                  <a:srgbClr val="212121"/>
                </a:solidFill>
                <a:highlight>
                  <a:srgbClr val="FFFFFF"/>
                </a:highlight>
                <a:latin typeface="+mj-lt"/>
                <a:ea typeface="Roboto"/>
                <a:cs typeface="Roboto"/>
                <a:sym typeface="Roboto"/>
              </a:rPr>
              <a:t>odel-free, online, on-policy, policy gradient reinforcement learning algorithm</a:t>
            </a:r>
            <a:endParaRPr b="0" i="0" dirty="0">
              <a:solidFill>
                <a:srgbClr val="212121"/>
              </a:solidFill>
              <a:highlight>
                <a:srgbClr val="FFFFFF"/>
              </a:highlight>
              <a:latin typeface="+mj-lt"/>
              <a:ea typeface="Roboto"/>
              <a:cs typeface="Roboto"/>
              <a:sym typeface="Roboto"/>
            </a:endParaRPr>
          </a:p>
          <a:p>
            <a:pPr marL="285750" lvl="0" indent="-285750" algn="l" rtl="0">
              <a:lnSpc>
                <a:spcPct val="110000"/>
              </a:lnSpc>
              <a:spcBef>
                <a:spcPts val="1000"/>
              </a:spcBef>
              <a:spcAft>
                <a:spcPts val="0"/>
              </a:spcAft>
              <a:buSzPts val="3360"/>
              <a:buFont typeface="Arial"/>
              <a:buChar char="•"/>
            </a:pPr>
            <a:r>
              <a:rPr lang="en-US" dirty="0">
                <a:solidFill>
                  <a:srgbClr val="212121"/>
                </a:solidFill>
                <a:highlight>
                  <a:srgbClr val="FFFFFF"/>
                </a:highlight>
                <a:latin typeface="+mj-lt"/>
                <a:ea typeface="Roboto"/>
                <a:cs typeface="Roboto"/>
                <a:sym typeface="Roboto"/>
              </a:rPr>
              <a:t>Working process is</a:t>
            </a:r>
            <a:endParaRPr dirty="0">
              <a:latin typeface="+mj-lt"/>
            </a:endParaRPr>
          </a:p>
          <a:p>
            <a:pPr marL="742950" lvl="1" indent="-285750" algn="just" rtl="0">
              <a:lnSpc>
                <a:spcPct val="110000"/>
              </a:lnSpc>
              <a:spcBef>
                <a:spcPts val="600"/>
              </a:spcBef>
              <a:spcAft>
                <a:spcPts val="0"/>
              </a:spcAft>
              <a:buSzPts val="2880"/>
              <a:buFont typeface="Noto Sans Symbols"/>
              <a:buChar char="⮚"/>
            </a:pPr>
            <a:r>
              <a:rPr lang="en-US" dirty="0">
                <a:solidFill>
                  <a:srgbClr val="212121"/>
                </a:solidFill>
                <a:highlight>
                  <a:srgbClr val="FFFFFF"/>
                </a:highlight>
                <a:latin typeface="+mj-lt"/>
                <a:ea typeface="Roboto"/>
                <a:cs typeface="Roboto"/>
                <a:sym typeface="Roboto"/>
              </a:rPr>
              <a:t>Decide</a:t>
            </a:r>
            <a:r>
              <a:rPr lang="tr-TR" dirty="0">
                <a:solidFill>
                  <a:srgbClr val="212121"/>
                </a:solidFill>
                <a:highlight>
                  <a:srgbClr val="FFFFFF"/>
                </a:highlight>
                <a:latin typeface="+mj-lt"/>
                <a:ea typeface="Roboto"/>
                <a:cs typeface="Roboto"/>
                <a:sym typeface="Roboto"/>
              </a:rPr>
              <a:t> step </a:t>
            </a:r>
            <a:r>
              <a:rPr lang="en-US" dirty="0">
                <a:solidFill>
                  <a:srgbClr val="212121"/>
                </a:solidFill>
                <a:highlight>
                  <a:srgbClr val="FFFFFF"/>
                </a:highlight>
                <a:latin typeface="+mj-lt"/>
                <a:ea typeface="Roboto"/>
                <a:cs typeface="Roboto"/>
                <a:sym typeface="Roboto"/>
              </a:rPr>
              <a:t>size </a:t>
            </a:r>
            <a:r>
              <a:rPr lang="en-US" b="0" i="1" dirty="0">
                <a:solidFill>
                  <a:srgbClr val="242424"/>
                </a:solidFill>
                <a:highlight>
                  <a:srgbClr val="FFFFFF"/>
                </a:highlight>
                <a:latin typeface="+mj-lt"/>
                <a:ea typeface="Arial"/>
                <a:cs typeface="Arial"/>
                <a:sym typeface="Arial"/>
              </a:rPr>
              <a:t>α</a:t>
            </a:r>
            <a:endParaRPr b="0" i="1" dirty="0">
              <a:solidFill>
                <a:srgbClr val="212121"/>
              </a:solidFill>
              <a:highlight>
                <a:srgbClr val="FFFFFF"/>
              </a:highlight>
              <a:latin typeface="+mj-lt"/>
              <a:ea typeface="Roboto"/>
              <a:cs typeface="Roboto"/>
              <a:sym typeface="Roboto"/>
            </a:endParaRPr>
          </a:p>
          <a:p>
            <a:pPr marL="742950" lvl="1" indent="-285750" algn="just" rtl="0">
              <a:lnSpc>
                <a:spcPct val="110000"/>
              </a:lnSpc>
              <a:spcBef>
                <a:spcPts val="600"/>
              </a:spcBef>
              <a:spcAft>
                <a:spcPts val="0"/>
              </a:spcAft>
              <a:buSzPts val="2880"/>
              <a:buFont typeface="Noto Sans Symbols"/>
              <a:buChar char="⮚"/>
            </a:pPr>
            <a:r>
              <a:rPr lang="en-US" i="1" dirty="0">
                <a:solidFill>
                  <a:srgbClr val="212121"/>
                </a:solidFill>
                <a:highlight>
                  <a:srgbClr val="FFFFFF"/>
                </a:highlight>
                <a:latin typeface="+mj-lt"/>
                <a:ea typeface="Roboto"/>
                <a:cs typeface="Roboto"/>
                <a:sym typeface="Roboto"/>
              </a:rPr>
              <a:t>Construct a circle with radius </a:t>
            </a:r>
            <a:r>
              <a:rPr lang="en-US" b="0" i="1" dirty="0">
                <a:solidFill>
                  <a:srgbClr val="242424"/>
                </a:solidFill>
                <a:highlight>
                  <a:srgbClr val="FFFFFF"/>
                </a:highlight>
                <a:latin typeface="+mj-lt"/>
                <a:ea typeface="Arial"/>
                <a:cs typeface="Arial"/>
                <a:sym typeface="Arial"/>
              </a:rPr>
              <a:t>α (trust region)</a:t>
            </a:r>
            <a:endParaRPr dirty="0">
              <a:latin typeface="+mj-lt"/>
            </a:endParaRPr>
          </a:p>
          <a:p>
            <a:pPr marL="742950" lvl="1" indent="-285750" algn="just" rtl="0">
              <a:lnSpc>
                <a:spcPct val="110000"/>
              </a:lnSpc>
              <a:spcBef>
                <a:spcPts val="600"/>
              </a:spcBef>
              <a:spcAft>
                <a:spcPts val="0"/>
              </a:spcAft>
              <a:buSzPts val="2880"/>
              <a:buFont typeface="Noto Sans Symbols"/>
              <a:buChar char="⮚"/>
            </a:pPr>
            <a:r>
              <a:rPr lang="en-US" i="1" dirty="0">
                <a:solidFill>
                  <a:srgbClr val="242424"/>
                </a:solidFill>
                <a:highlight>
                  <a:srgbClr val="FFFFFF"/>
                </a:highlight>
                <a:latin typeface="+mj-lt"/>
                <a:ea typeface="Arial"/>
                <a:cs typeface="Arial"/>
                <a:sym typeface="Arial"/>
              </a:rPr>
              <a:t>Once having the best point, determine the direction</a:t>
            </a:r>
            <a:endParaRPr i="1" dirty="0">
              <a:solidFill>
                <a:srgbClr val="242424"/>
              </a:solidFill>
              <a:highlight>
                <a:srgbClr val="FFFFFF"/>
              </a:highlight>
              <a:latin typeface="+mj-lt"/>
              <a:ea typeface="Arial"/>
              <a:cs typeface="Arial"/>
              <a:sym typeface="Arial"/>
            </a:endParaRPr>
          </a:p>
          <a:p>
            <a:pPr marL="742950" lvl="1" indent="-285750" algn="just" rtl="0">
              <a:lnSpc>
                <a:spcPct val="110000"/>
              </a:lnSpc>
              <a:spcBef>
                <a:spcPts val="600"/>
              </a:spcBef>
              <a:spcAft>
                <a:spcPts val="0"/>
              </a:spcAft>
              <a:buSzPts val="2880"/>
              <a:buFont typeface="Noto Sans Symbols"/>
              <a:buChar char="⮚"/>
            </a:pPr>
            <a:r>
              <a:rPr lang="en-US" i="1" dirty="0">
                <a:solidFill>
                  <a:srgbClr val="242424"/>
                </a:solidFill>
                <a:highlight>
                  <a:srgbClr val="FFFFFF"/>
                </a:highlight>
                <a:latin typeface="+mj-lt"/>
                <a:ea typeface="Arial"/>
                <a:cs typeface="Arial"/>
                <a:sym typeface="Arial"/>
              </a:rPr>
              <a:t>Repeat until the optimal point is reached</a:t>
            </a:r>
            <a:endParaRPr i="1" dirty="0">
              <a:solidFill>
                <a:srgbClr val="212121"/>
              </a:solidFill>
              <a:highlight>
                <a:srgbClr val="FFFFFF"/>
              </a:highlight>
              <a:latin typeface="+mj-lt"/>
              <a:ea typeface="Roboto"/>
              <a:cs typeface="Roboto"/>
              <a:sym typeface="Roboto"/>
            </a:endParaRPr>
          </a:p>
        </p:txBody>
      </p:sp>
      <p:sp>
        <p:nvSpPr>
          <p:cNvPr id="167" name="Google Shape;167;p9"/>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168" name="Google Shape;168;p9"/>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169" name="Google Shape;169;p9"/>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170" name="Google Shape;170;p9"/>
          <p:cNvPicPr preferRelativeResize="0"/>
          <p:nvPr/>
        </p:nvPicPr>
        <p:blipFill rotWithShape="1">
          <a:blip r:embed="rId3">
            <a:alphaModFix/>
          </a:blip>
          <a:srcRect/>
          <a:stretch/>
        </p:blipFill>
        <p:spPr>
          <a:xfrm>
            <a:off x="7861280" y="1787102"/>
            <a:ext cx="4016088" cy="390177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CDE425-0256-EBB1-C068-046C9E2DBE9E}"/>
              </a:ext>
            </a:extLst>
          </p:cNvPr>
          <p:cNvSpPr>
            <a:spLocks noGrp="1"/>
          </p:cNvSpPr>
          <p:nvPr>
            <p:ph type="title"/>
          </p:nvPr>
        </p:nvSpPr>
        <p:spPr/>
        <p:txBody>
          <a:bodyPr>
            <a:normAutofit fontScale="90000"/>
          </a:bodyPr>
          <a:lstStyle/>
          <a:p>
            <a:br>
              <a:rPr lang="tr-TR" dirty="0"/>
            </a:br>
            <a:endParaRPr lang="tr-TR" dirty="0"/>
          </a:p>
        </p:txBody>
      </p:sp>
      <p:sp>
        <p:nvSpPr>
          <p:cNvPr id="3" name="Metin Yer Tutucusu 2">
            <a:extLst>
              <a:ext uri="{FF2B5EF4-FFF2-40B4-BE49-F238E27FC236}">
                <a16:creationId xmlns:a16="http://schemas.microsoft.com/office/drawing/2014/main" id="{413BA861-62CE-FBE6-A968-AA89B47726AA}"/>
              </a:ext>
            </a:extLst>
          </p:cNvPr>
          <p:cNvSpPr>
            <a:spLocks noGrp="1"/>
          </p:cNvSpPr>
          <p:nvPr>
            <p:ph type="body" idx="1"/>
          </p:nvPr>
        </p:nvSpPr>
        <p:spPr>
          <a:xfrm>
            <a:off x="838199" y="1441938"/>
            <a:ext cx="10275277" cy="4735025"/>
          </a:xfrm>
        </p:spPr>
        <p:txBody>
          <a:bodyPr/>
          <a:lstStyle/>
          <a:p>
            <a:r>
              <a:rPr lang="en-US" b="0" i="0" dirty="0">
                <a:solidFill>
                  <a:srgbClr val="242424"/>
                </a:solidFill>
                <a:effectLst/>
                <a:highlight>
                  <a:srgbClr val="FFFFFF"/>
                </a:highlight>
                <a:latin typeface="+mj-lt"/>
              </a:rPr>
              <a:t>The goal is to optimize the objective function η(π).</a:t>
            </a:r>
            <a:endParaRPr lang="tr-TR" b="0" i="0" dirty="0">
              <a:solidFill>
                <a:srgbClr val="242424"/>
              </a:solidFill>
              <a:effectLst/>
              <a:highlight>
                <a:srgbClr val="FFFFFF"/>
              </a:highlight>
              <a:latin typeface="+mj-lt"/>
            </a:endParaRPr>
          </a:p>
          <a:p>
            <a:endParaRPr lang="tr-TR" dirty="0"/>
          </a:p>
          <a:p>
            <a:endParaRPr lang="tr-TR" dirty="0"/>
          </a:p>
          <a:p>
            <a:endParaRPr lang="tr-TR" dirty="0"/>
          </a:p>
          <a:p>
            <a:endParaRPr lang="tr-TR" dirty="0"/>
          </a:p>
          <a:p>
            <a:endParaRPr lang="tr-TR" dirty="0"/>
          </a:p>
        </p:txBody>
      </p:sp>
      <p:sp>
        <p:nvSpPr>
          <p:cNvPr id="5" name="Slayt Numarası Yer Tutucusu 4">
            <a:extLst>
              <a:ext uri="{FF2B5EF4-FFF2-40B4-BE49-F238E27FC236}">
                <a16:creationId xmlns:a16="http://schemas.microsoft.com/office/drawing/2014/main" id="{981704DD-1591-EC1B-E276-3D12005D8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9" name="Resim 8">
            <a:extLst>
              <a:ext uri="{FF2B5EF4-FFF2-40B4-BE49-F238E27FC236}">
                <a16:creationId xmlns:a16="http://schemas.microsoft.com/office/drawing/2014/main" id="{B8E20EC3-740A-02D7-0389-46A6D5A93519}"/>
              </a:ext>
            </a:extLst>
          </p:cNvPr>
          <p:cNvPicPr>
            <a:picLocks noChangeAspect="1"/>
          </p:cNvPicPr>
          <p:nvPr/>
        </p:nvPicPr>
        <p:blipFill>
          <a:blip r:embed="rId3"/>
          <a:stretch>
            <a:fillRect/>
          </a:stretch>
        </p:blipFill>
        <p:spPr>
          <a:xfrm>
            <a:off x="1335065" y="2110389"/>
            <a:ext cx="4480948" cy="1120237"/>
          </a:xfrm>
          <a:prstGeom prst="rect">
            <a:avLst/>
          </a:prstGeom>
        </p:spPr>
      </p:pic>
    </p:spTree>
    <p:extLst>
      <p:ext uri="{BB962C8B-B14F-4D97-AF65-F5344CB8AC3E}">
        <p14:creationId xmlns:p14="http://schemas.microsoft.com/office/powerpoint/2010/main" val="554182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0"/>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p>
            <a:pPr marL="0" lvl="0" indent="0" algn="l" rtl="0">
              <a:lnSpc>
                <a:spcPct val="90000"/>
              </a:lnSpc>
              <a:spcBef>
                <a:spcPts val="0"/>
              </a:spcBef>
              <a:spcAft>
                <a:spcPts val="0"/>
              </a:spcAft>
              <a:buClr>
                <a:schemeClr val="lt1"/>
              </a:buClr>
              <a:buSzPts val="4000"/>
              <a:buFont typeface="Calibri"/>
              <a:buNone/>
            </a:pPr>
            <a:r>
              <a:rPr lang="en-US" sz="4000">
                <a:latin typeface="Calibri"/>
                <a:ea typeface="Calibri"/>
                <a:cs typeface="Calibri"/>
                <a:sym typeface="Calibri"/>
              </a:rPr>
              <a:t>Proximal Policy Optimization (PPO) Algorithm</a:t>
            </a:r>
            <a:endParaRPr sz="4000">
              <a:latin typeface="Calibri"/>
              <a:ea typeface="Calibri"/>
              <a:cs typeface="Calibri"/>
              <a:sym typeface="Calibri"/>
            </a:endParaRPr>
          </a:p>
        </p:txBody>
      </p:sp>
      <p:sp>
        <p:nvSpPr>
          <p:cNvPr id="177" name="Google Shape;177;p10"/>
          <p:cNvSpPr txBox="1">
            <a:spLocks noGrp="1"/>
          </p:cNvSpPr>
          <p:nvPr>
            <p:ph type="body" idx="1"/>
          </p:nvPr>
        </p:nvSpPr>
        <p:spPr>
          <a:xfrm>
            <a:off x="789039" y="1383173"/>
            <a:ext cx="5857567" cy="4437524"/>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10000"/>
              </a:lnSpc>
              <a:spcBef>
                <a:spcPts val="0"/>
              </a:spcBef>
              <a:spcAft>
                <a:spcPts val="0"/>
              </a:spcAft>
              <a:buSzPts val="3360"/>
              <a:buChar char="•"/>
            </a:pPr>
            <a:r>
              <a:rPr lang="en-US" dirty="0">
                <a:latin typeface="+mj-lt"/>
              </a:rPr>
              <a:t>3 main advantages:</a:t>
            </a:r>
            <a:endParaRPr dirty="0">
              <a:latin typeface="+mj-lt"/>
            </a:endParaRPr>
          </a:p>
          <a:p>
            <a:pPr marL="742950" lvl="1" indent="-285750" algn="just" rtl="0">
              <a:lnSpc>
                <a:spcPct val="110000"/>
              </a:lnSpc>
              <a:spcBef>
                <a:spcPts val="600"/>
              </a:spcBef>
              <a:spcAft>
                <a:spcPts val="0"/>
              </a:spcAft>
              <a:buSzPts val="2880"/>
              <a:buChar char="•"/>
            </a:pPr>
            <a:r>
              <a:rPr lang="en-US" dirty="0">
                <a:latin typeface="+mj-lt"/>
              </a:rPr>
              <a:t>Simplicity</a:t>
            </a:r>
            <a:endParaRPr dirty="0">
              <a:latin typeface="+mj-lt"/>
            </a:endParaRPr>
          </a:p>
          <a:p>
            <a:pPr marL="742950" lvl="1" indent="-285750" algn="just" rtl="0">
              <a:lnSpc>
                <a:spcPct val="110000"/>
              </a:lnSpc>
              <a:spcBef>
                <a:spcPts val="600"/>
              </a:spcBef>
              <a:spcAft>
                <a:spcPts val="0"/>
              </a:spcAft>
              <a:buSzPts val="2880"/>
              <a:buChar char="•"/>
            </a:pPr>
            <a:r>
              <a:rPr lang="en-US" dirty="0">
                <a:latin typeface="+mj-lt"/>
              </a:rPr>
              <a:t>Stability</a:t>
            </a:r>
            <a:endParaRPr dirty="0">
              <a:latin typeface="+mj-lt"/>
            </a:endParaRPr>
          </a:p>
          <a:p>
            <a:pPr marL="742950" lvl="1" indent="-285750" algn="just" rtl="0">
              <a:lnSpc>
                <a:spcPct val="110000"/>
              </a:lnSpc>
              <a:spcBef>
                <a:spcPts val="600"/>
              </a:spcBef>
              <a:spcAft>
                <a:spcPts val="0"/>
              </a:spcAft>
              <a:buSzPts val="2880"/>
              <a:buChar char="•"/>
            </a:pPr>
            <a:r>
              <a:rPr lang="en-US" dirty="0">
                <a:latin typeface="+mj-lt"/>
              </a:rPr>
              <a:t>Sample efficiency</a:t>
            </a:r>
            <a:endParaRPr dirty="0">
              <a:latin typeface="+mj-lt"/>
            </a:endParaRPr>
          </a:p>
          <a:p>
            <a:pPr marL="228600" lvl="0" indent="-228600" algn="l" rtl="0">
              <a:lnSpc>
                <a:spcPct val="110000"/>
              </a:lnSpc>
              <a:spcBef>
                <a:spcPts val="1000"/>
              </a:spcBef>
              <a:spcAft>
                <a:spcPts val="0"/>
              </a:spcAft>
              <a:buSzPts val="3360"/>
              <a:buChar char="•"/>
            </a:pPr>
            <a:r>
              <a:rPr lang="en-US" dirty="0">
                <a:latin typeface="+mj-lt"/>
                <a:ea typeface="Calibri"/>
                <a:cs typeface="Calibri"/>
                <a:sym typeface="Calibri"/>
              </a:rPr>
              <a:t>Easier to implement and tune while performing well in challenging environments.</a:t>
            </a:r>
            <a:endParaRPr lang="tr-TR" dirty="0">
              <a:latin typeface="+mj-lt"/>
              <a:ea typeface="Calibri"/>
              <a:cs typeface="Calibri"/>
              <a:sym typeface="Calibri"/>
            </a:endParaRPr>
          </a:p>
          <a:p>
            <a:pPr marL="228600" lvl="0" indent="-228600" algn="l" rtl="0">
              <a:lnSpc>
                <a:spcPct val="110000"/>
              </a:lnSpc>
              <a:spcBef>
                <a:spcPts val="1000"/>
              </a:spcBef>
              <a:spcAft>
                <a:spcPts val="0"/>
              </a:spcAft>
              <a:buSzPts val="3360"/>
              <a:buChar char="•"/>
            </a:pPr>
            <a:r>
              <a:rPr lang="en-US" b="0" i="0" dirty="0">
                <a:solidFill>
                  <a:srgbClr val="242424"/>
                </a:solidFill>
                <a:effectLst/>
                <a:highlight>
                  <a:srgbClr val="FFFFFF"/>
                </a:highlight>
                <a:latin typeface="+mj-lt"/>
              </a:rPr>
              <a:t>Instead of making big changes all at once, PPO encourages small and gradual improvements.</a:t>
            </a:r>
            <a:endParaRPr dirty="0">
              <a:latin typeface="+mj-lt"/>
            </a:endParaRPr>
          </a:p>
        </p:txBody>
      </p:sp>
      <p:sp>
        <p:nvSpPr>
          <p:cNvPr id="178" name="Google Shape;178;p10"/>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179" name="Google Shape;179;p10"/>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180" name="Google Shape;180;p10"/>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3" name="Resim 2">
            <a:extLst>
              <a:ext uri="{FF2B5EF4-FFF2-40B4-BE49-F238E27FC236}">
                <a16:creationId xmlns:a16="http://schemas.microsoft.com/office/drawing/2014/main" id="{BF351D07-A5CA-BA69-2D07-0D211499B484}"/>
              </a:ext>
            </a:extLst>
          </p:cNvPr>
          <p:cNvPicPr>
            <a:picLocks noChangeAspect="1"/>
          </p:cNvPicPr>
          <p:nvPr/>
        </p:nvPicPr>
        <p:blipFill>
          <a:blip r:embed="rId3"/>
          <a:stretch>
            <a:fillRect/>
          </a:stretch>
        </p:blipFill>
        <p:spPr>
          <a:xfrm>
            <a:off x="6377354" y="2278280"/>
            <a:ext cx="5520678" cy="230143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9E9D67-B938-3356-9F8D-ECD234942A1A}"/>
              </a:ext>
            </a:extLst>
          </p:cNvPr>
          <p:cNvSpPr>
            <a:spLocks noGrp="1"/>
          </p:cNvSpPr>
          <p:nvPr>
            <p:ph type="title"/>
          </p:nvPr>
        </p:nvSpPr>
        <p:spPr/>
        <p:txBody>
          <a:bodyPr>
            <a:normAutofit fontScale="90000"/>
          </a:bodyPr>
          <a:lstStyle/>
          <a:p>
            <a:br>
              <a:rPr lang="tr-TR" dirty="0"/>
            </a:br>
            <a:endParaRPr lang="tr-TR" dirty="0"/>
          </a:p>
        </p:txBody>
      </p:sp>
      <p:sp>
        <p:nvSpPr>
          <p:cNvPr id="3" name="Metin Yer Tutucusu 2">
            <a:extLst>
              <a:ext uri="{FF2B5EF4-FFF2-40B4-BE49-F238E27FC236}">
                <a16:creationId xmlns:a16="http://schemas.microsoft.com/office/drawing/2014/main" id="{EB7932CE-5620-B1C7-B5D4-6A5C2D0EDBF0}"/>
              </a:ext>
            </a:extLst>
          </p:cNvPr>
          <p:cNvSpPr>
            <a:spLocks noGrp="1"/>
          </p:cNvSpPr>
          <p:nvPr>
            <p:ph type="body" idx="1"/>
          </p:nvPr>
        </p:nvSpPr>
        <p:spPr>
          <a:xfrm>
            <a:off x="0" y="907525"/>
            <a:ext cx="6465277" cy="612775"/>
          </a:xfrm>
        </p:spPr>
        <p:txBody>
          <a:bodyPr>
            <a:normAutofit fontScale="92500" lnSpcReduction="20000"/>
          </a:bodyPr>
          <a:lstStyle/>
          <a:p>
            <a:pPr marL="91440" indent="0">
              <a:buNone/>
            </a:pPr>
            <a:r>
              <a:rPr lang="tr-TR" dirty="0">
                <a:latin typeface="+mj-lt"/>
              </a:rPr>
              <a:t>PHASE – I</a:t>
            </a:r>
          </a:p>
          <a:p>
            <a:pPr marL="91440" indent="0">
              <a:buNone/>
            </a:pPr>
            <a:endParaRPr lang="tr-TR" sz="2400" dirty="0">
              <a:latin typeface="+mj-lt"/>
            </a:endParaRPr>
          </a:p>
        </p:txBody>
      </p:sp>
      <p:sp>
        <p:nvSpPr>
          <p:cNvPr id="5" name="Slayt Numarası Yer Tutucusu 4">
            <a:extLst>
              <a:ext uri="{FF2B5EF4-FFF2-40B4-BE49-F238E27FC236}">
                <a16:creationId xmlns:a16="http://schemas.microsoft.com/office/drawing/2014/main" id="{1A2950BC-76A5-9329-3310-A1A2D1CAFC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9" name="Resim 8">
            <a:extLst>
              <a:ext uri="{FF2B5EF4-FFF2-40B4-BE49-F238E27FC236}">
                <a16:creationId xmlns:a16="http://schemas.microsoft.com/office/drawing/2014/main" id="{5724627C-AB94-6B2F-BB38-AB3453B46FD7}"/>
              </a:ext>
            </a:extLst>
          </p:cNvPr>
          <p:cNvPicPr>
            <a:picLocks noChangeAspect="1"/>
          </p:cNvPicPr>
          <p:nvPr/>
        </p:nvPicPr>
        <p:blipFill>
          <a:blip r:embed="rId3"/>
          <a:stretch>
            <a:fillRect/>
          </a:stretch>
        </p:blipFill>
        <p:spPr>
          <a:xfrm>
            <a:off x="708708" y="4048457"/>
            <a:ext cx="4041610" cy="2520000"/>
          </a:xfrm>
          <a:prstGeom prst="rect">
            <a:avLst/>
          </a:prstGeom>
        </p:spPr>
      </p:pic>
      <p:pic>
        <p:nvPicPr>
          <p:cNvPr id="11" name="Resim 10">
            <a:extLst>
              <a:ext uri="{FF2B5EF4-FFF2-40B4-BE49-F238E27FC236}">
                <a16:creationId xmlns:a16="http://schemas.microsoft.com/office/drawing/2014/main" id="{EC2F4010-46D6-24CC-BE2A-1E018CB3FB3A}"/>
              </a:ext>
            </a:extLst>
          </p:cNvPr>
          <p:cNvPicPr>
            <a:picLocks noChangeAspect="1"/>
          </p:cNvPicPr>
          <p:nvPr/>
        </p:nvPicPr>
        <p:blipFill>
          <a:blip r:embed="rId4"/>
          <a:stretch>
            <a:fillRect/>
          </a:stretch>
        </p:blipFill>
        <p:spPr>
          <a:xfrm>
            <a:off x="500488" y="1520300"/>
            <a:ext cx="4458050" cy="2520000"/>
          </a:xfrm>
          <a:prstGeom prst="rect">
            <a:avLst/>
          </a:prstGeom>
        </p:spPr>
      </p:pic>
      <p:pic>
        <p:nvPicPr>
          <p:cNvPr id="13" name="Resim 12">
            <a:extLst>
              <a:ext uri="{FF2B5EF4-FFF2-40B4-BE49-F238E27FC236}">
                <a16:creationId xmlns:a16="http://schemas.microsoft.com/office/drawing/2014/main" id="{63B7D026-ACFA-667E-D5B9-C5167001915A}"/>
              </a:ext>
            </a:extLst>
          </p:cNvPr>
          <p:cNvPicPr>
            <a:picLocks noChangeAspect="1"/>
          </p:cNvPicPr>
          <p:nvPr/>
        </p:nvPicPr>
        <p:blipFill>
          <a:blip r:embed="rId5"/>
          <a:stretch>
            <a:fillRect/>
          </a:stretch>
        </p:blipFill>
        <p:spPr>
          <a:xfrm>
            <a:off x="6965765" y="1213912"/>
            <a:ext cx="3863393" cy="5040000"/>
          </a:xfrm>
          <a:prstGeom prst="rect">
            <a:avLst/>
          </a:prstGeom>
        </p:spPr>
      </p:pic>
    </p:spTree>
    <p:extLst>
      <p:ext uri="{BB962C8B-B14F-4D97-AF65-F5344CB8AC3E}">
        <p14:creationId xmlns:p14="http://schemas.microsoft.com/office/powerpoint/2010/main" val="3038807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9426C6-8538-428F-16D9-FEB0EB56BD6A}"/>
              </a:ext>
            </a:extLst>
          </p:cNvPr>
          <p:cNvSpPr>
            <a:spLocks noGrp="1"/>
          </p:cNvSpPr>
          <p:nvPr>
            <p:ph type="title"/>
          </p:nvPr>
        </p:nvSpPr>
        <p:spPr/>
        <p:txBody>
          <a:bodyPr>
            <a:normAutofit fontScale="90000"/>
          </a:bodyPr>
          <a:lstStyle/>
          <a:p>
            <a:br>
              <a:rPr lang="tr-TR" dirty="0"/>
            </a:br>
            <a:endParaRPr lang="tr-TR" dirty="0"/>
          </a:p>
        </p:txBody>
      </p:sp>
      <p:sp>
        <p:nvSpPr>
          <p:cNvPr id="5" name="Slayt Numarası Yer Tutucusu 4">
            <a:extLst>
              <a:ext uri="{FF2B5EF4-FFF2-40B4-BE49-F238E27FC236}">
                <a16:creationId xmlns:a16="http://schemas.microsoft.com/office/drawing/2014/main" id="{9771B698-AD05-3414-3BDE-BDB7C0DA99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6" name="Metin Yer Tutucusu 2">
            <a:extLst>
              <a:ext uri="{FF2B5EF4-FFF2-40B4-BE49-F238E27FC236}">
                <a16:creationId xmlns:a16="http://schemas.microsoft.com/office/drawing/2014/main" id="{C5647325-81DF-BB40-4530-B4E46AEEF579}"/>
              </a:ext>
            </a:extLst>
          </p:cNvPr>
          <p:cNvSpPr txBox="1">
            <a:spLocks/>
          </p:cNvSpPr>
          <p:nvPr/>
        </p:nvSpPr>
        <p:spPr>
          <a:xfrm>
            <a:off x="0" y="907525"/>
            <a:ext cx="6465277" cy="612775"/>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365760" algn="l" rtl="0">
              <a:lnSpc>
                <a:spcPct val="110000"/>
              </a:lnSpc>
              <a:spcBef>
                <a:spcPts val="1000"/>
              </a:spcBef>
              <a:spcAft>
                <a:spcPts val="0"/>
              </a:spcAft>
              <a:buClr>
                <a:schemeClr val="accent1"/>
              </a:buClr>
              <a:buSzPts val="2160"/>
              <a:buFont typeface="Arial"/>
              <a:buChar char="•"/>
              <a:defRPr sz="2800" b="0" i="0" u="none" strike="noStrike" cap="none">
                <a:solidFill>
                  <a:schemeClr val="dk1"/>
                </a:solidFill>
                <a:latin typeface="Arial"/>
                <a:ea typeface="Arial"/>
                <a:cs typeface="Arial"/>
                <a:sym typeface="Arial"/>
              </a:defRPr>
            </a:lvl1pPr>
            <a:lvl2pPr marL="914400" marR="0" lvl="1" indent="-365760" algn="just" rtl="0">
              <a:lnSpc>
                <a:spcPct val="110000"/>
              </a:lnSpc>
              <a:spcBef>
                <a:spcPts val="600"/>
              </a:spcBef>
              <a:spcAft>
                <a:spcPts val="0"/>
              </a:spcAft>
              <a:buClr>
                <a:schemeClr val="accent1"/>
              </a:buClr>
              <a:buSzPts val="2160"/>
              <a:buFont typeface="Arial"/>
              <a:buChar char="•"/>
              <a:defRPr sz="2400" b="0" i="0" u="none" strike="noStrike" cap="none">
                <a:solidFill>
                  <a:schemeClr val="dk1"/>
                </a:solidFill>
                <a:latin typeface="Arial"/>
                <a:ea typeface="Arial"/>
                <a:cs typeface="Arial"/>
                <a:sym typeface="Arial"/>
              </a:defRPr>
            </a:lvl2pPr>
            <a:lvl3pPr marL="1371600" marR="0" lvl="2" indent="-365760" algn="l" rtl="0">
              <a:lnSpc>
                <a:spcPct val="110000"/>
              </a:lnSpc>
              <a:spcBef>
                <a:spcPts val="500"/>
              </a:spcBef>
              <a:spcAft>
                <a:spcPts val="0"/>
              </a:spcAft>
              <a:buClr>
                <a:schemeClr val="accent1"/>
              </a:buClr>
              <a:buSzPts val="2160"/>
              <a:buFont typeface="Arial"/>
              <a:buChar char="•"/>
              <a:defRPr sz="2000" b="0" i="0" u="none" strike="noStrike" cap="none">
                <a:solidFill>
                  <a:schemeClr val="dk1"/>
                </a:solidFill>
                <a:latin typeface="Arial"/>
                <a:ea typeface="Arial"/>
                <a:cs typeface="Arial"/>
                <a:sym typeface="Arial"/>
              </a:defRPr>
            </a:lvl3pPr>
            <a:lvl4pPr marL="1828800" marR="0" lvl="3" indent="-365760" algn="l" rtl="0">
              <a:lnSpc>
                <a:spcPct val="110000"/>
              </a:lnSpc>
              <a:spcBef>
                <a:spcPts val="500"/>
              </a:spcBef>
              <a:spcAft>
                <a:spcPts val="0"/>
              </a:spcAft>
              <a:buClr>
                <a:schemeClr val="accent1"/>
              </a:buClr>
              <a:buSzPts val="2160"/>
              <a:buFont typeface="Arial"/>
              <a:buChar char="•"/>
              <a:defRPr sz="1800" b="0" i="0" u="none" strike="noStrike" cap="none">
                <a:solidFill>
                  <a:schemeClr val="dk1"/>
                </a:solidFill>
                <a:latin typeface="Arial"/>
                <a:ea typeface="Arial"/>
                <a:cs typeface="Arial"/>
                <a:sym typeface="Arial"/>
              </a:defRPr>
            </a:lvl4pPr>
            <a:lvl5pPr marL="2286000" marR="0" lvl="4" indent="-365760" algn="l" rtl="0">
              <a:lnSpc>
                <a:spcPct val="110000"/>
              </a:lnSpc>
              <a:spcBef>
                <a:spcPts val="500"/>
              </a:spcBef>
              <a:spcAft>
                <a:spcPts val="0"/>
              </a:spcAft>
              <a:buClr>
                <a:schemeClr val="accent1"/>
              </a:buClr>
              <a:buSzPts val="216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91440" indent="0">
              <a:buFont typeface="Arial"/>
              <a:buNone/>
            </a:pPr>
            <a:r>
              <a:rPr lang="tr-TR" dirty="0">
                <a:latin typeface="+mj-lt"/>
              </a:rPr>
              <a:t>PHASE – II</a:t>
            </a:r>
          </a:p>
          <a:p>
            <a:pPr marL="91440" indent="0">
              <a:buFont typeface="Arial"/>
              <a:buNone/>
            </a:pPr>
            <a:endParaRPr lang="tr-TR" sz="2400" dirty="0">
              <a:latin typeface="+mj-lt"/>
            </a:endParaRPr>
          </a:p>
        </p:txBody>
      </p:sp>
      <p:pic>
        <p:nvPicPr>
          <p:cNvPr id="8" name="Resim 7">
            <a:extLst>
              <a:ext uri="{FF2B5EF4-FFF2-40B4-BE49-F238E27FC236}">
                <a16:creationId xmlns:a16="http://schemas.microsoft.com/office/drawing/2014/main" id="{F106739E-634A-4E02-1B43-C1A55C7E2F18}"/>
              </a:ext>
            </a:extLst>
          </p:cNvPr>
          <p:cNvPicPr>
            <a:picLocks noChangeAspect="1"/>
          </p:cNvPicPr>
          <p:nvPr/>
        </p:nvPicPr>
        <p:blipFill>
          <a:blip r:embed="rId2"/>
          <a:stretch>
            <a:fillRect/>
          </a:stretch>
        </p:blipFill>
        <p:spPr>
          <a:xfrm>
            <a:off x="6096000" y="1520300"/>
            <a:ext cx="4557155" cy="2225233"/>
          </a:xfrm>
          <a:prstGeom prst="rect">
            <a:avLst/>
          </a:prstGeom>
        </p:spPr>
      </p:pic>
      <p:pic>
        <p:nvPicPr>
          <p:cNvPr id="10" name="Resim 9">
            <a:extLst>
              <a:ext uri="{FF2B5EF4-FFF2-40B4-BE49-F238E27FC236}">
                <a16:creationId xmlns:a16="http://schemas.microsoft.com/office/drawing/2014/main" id="{696DA044-D37C-BB32-2055-B77DA8912228}"/>
              </a:ext>
            </a:extLst>
          </p:cNvPr>
          <p:cNvPicPr>
            <a:picLocks noChangeAspect="1"/>
          </p:cNvPicPr>
          <p:nvPr/>
        </p:nvPicPr>
        <p:blipFill>
          <a:blip r:embed="rId3"/>
          <a:stretch>
            <a:fillRect/>
          </a:stretch>
        </p:blipFill>
        <p:spPr>
          <a:xfrm>
            <a:off x="302633" y="2111827"/>
            <a:ext cx="6126199" cy="3225873"/>
          </a:xfrm>
          <a:prstGeom prst="rect">
            <a:avLst/>
          </a:prstGeom>
        </p:spPr>
      </p:pic>
      <p:pic>
        <p:nvPicPr>
          <p:cNvPr id="14" name="Resim 13">
            <a:extLst>
              <a:ext uri="{FF2B5EF4-FFF2-40B4-BE49-F238E27FC236}">
                <a16:creationId xmlns:a16="http://schemas.microsoft.com/office/drawing/2014/main" id="{7ED30A78-6B2D-488B-ADE5-3B5A79A316D9}"/>
              </a:ext>
            </a:extLst>
          </p:cNvPr>
          <p:cNvPicPr>
            <a:picLocks noChangeAspect="1"/>
          </p:cNvPicPr>
          <p:nvPr/>
        </p:nvPicPr>
        <p:blipFill>
          <a:blip r:embed="rId4"/>
          <a:stretch>
            <a:fillRect/>
          </a:stretch>
        </p:blipFill>
        <p:spPr>
          <a:xfrm>
            <a:off x="6096000" y="3987223"/>
            <a:ext cx="5006774" cy="2339543"/>
          </a:xfrm>
          <a:prstGeom prst="rect">
            <a:avLst/>
          </a:prstGeom>
        </p:spPr>
      </p:pic>
    </p:spTree>
    <p:extLst>
      <p:ext uri="{BB962C8B-B14F-4D97-AF65-F5344CB8AC3E}">
        <p14:creationId xmlns:p14="http://schemas.microsoft.com/office/powerpoint/2010/main" val="1253127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1"/>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a:latin typeface="Calibri"/>
                <a:ea typeface="Calibri"/>
                <a:cs typeface="Calibri"/>
                <a:sym typeface="Calibri"/>
              </a:rPr>
              <a:t>Outline</a:t>
            </a:r>
            <a:endParaRPr/>
          </a:p>
        </p:txBody>
      </p:sp>
      <p:sp>
        <p:nvSpPr>
          <p:cNvPr id="187" name="Google Shape;187;p11"/>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rgbClr val="A5A5A5"/>
                </a:solidFill>
              </a:rPr>
              <a:t>Introduction and Problem Statement</a:t>
            </a:r>
            <a:endParaRPr sz="2400" dirty="0">
              <a:solidFill>
                <a:srgbClr val="A5A5A5"/>
              </a:solidFill>
            </a:endParaRPr>
          </a:p>
          <a:p>
            <a:pPr marL="285750" lvl="0" indent="-285750" algn="l" rtl="0">
              <a:lnSpc>
                <a:spcPct val="110000"/>
              </a:lnSpc>
              <a:spcBef>
                <a:spcPts val="1000"/>
              </a:spcBef>
              <a:spcAft>
                <a:spcPts val="0"/>
              </a:spcAft>
              <a:buSzPts val="2880"/>
              <a:buChar char="•"/>
            </a:pPr>
            <a:r>
              <a:rPr lang="en-US" sz="2400" dirty="0">
                <a:solidFill>
                  <a:srgbClr val="A5A5A5"/>
                </a:solidFill>
              </a:rPr>
              <a:t>Some Reinforcement Learning Algorithms</a:t>
            </a:r>
            <a:endParaRPr sz="2400" dirty="0">
              <a:solidFill>
                <a:srgbClr val="A5A5A5"/>
              </a:solidFill>
            </a:endParaRPr>
          </a:p>
          <a:p>
            <a:pPr marL="285750" lvl="0" indent="-285750" algn="l" rtl="0">
              <a:lnSpc>
                <a:spcPct val="110000"/>
              </a:lnSpc>
              <a:spcBef>
                <a:spcPts val="1000"/>
              </a:spcBef>
              <a:spcAft>
                <a:spcPts val="0"/>
              </a:spcAft>
              <a:buSzPts val="2880"/>
              <a:buChar char="•"/>
            </a:pPr>
            <a:r>
              <a:rPr lang="en-US" sz="2400" dirty="0"/>
              <a:t>Reinforcement Learning for Control Systems Applications</a:t>
            </a:r>
            <a:endParaRPr dirty="0"/>
          </a:p>
          <a:p>
            <a:pPr marL="285750" lvl="0" indent="-285750" algn="l" rtl="0">
              <a:lnSpc>
                <a:spcPct val="110000"/>
              </a:lnSpc>
              <a:spcBef>
                <a:spcPts val="1000"/>
              </a:spcBef>
              <a:spcAft>
                <a:spcPts val="0"/>
              </a:spcAft>
              <a:buSzPts val="2880"/>
              <a:buChar char="•"/>
            </a:pPr>
            <a:r>
              <a:rPr lang="en-US" sz="2400" dirty="0">
                <a:solidFill>
                  <a:srgbClr val="A5A5A5"/>
                </a:solidFill>
              </a:rPr>
              <a:t>Literature Review</a:t>
            </a:r>
            <a:endParaRPr sz="2400" dirty="0">
              <a:solidFill>
                <a:srgbClr val="A5A5A5"/>
              </a:solidFill>
            </a:endParaRPr>
          </a:p>
          <a:p>
            <a:pPr marL="285750" lvl="0" indent="-285750" algn="l" rtl="0">
              <a:lnSpc>
                <a:spcPct val="110000"/>
              </a:lnSpc>
              <a:spcBef>
                <a:spcPts val="1000"/>
              </a:spcBef>
              <a:spcAft>
                <a:spcPts val="0"/>
              </a:spcAft>
              <a:buSzPts val="2880"/>
              <a:buChar char="•"/>
            </a:pPr>
            <a:r>
              <a:rPr lang="en-US" sz="2400" dirty="0">
                <a:solidFill>
                  <a:srgbClr val="A5A5A5"/>
                </a:solidFill>
              </a:rPr>
              <a:t>Quadcopter Flight Simulation Model</a:t>
            </a:r>
            <a:endParaRPr dirty="0"/>
          </a:p>
          <a:p>
            <a:pPr marL="285750" lvl="3" indent="-285750" algn="l" rtl="0">
              <a:lnSpc>
                <a:spcPct val="110000"/>
              </a:lnSpc>
              <a:spcBef>
                <a:spcPts val="1000"/>
              </a:spcBef>
              <a:spcAft>
                <a:spcPts val="0"/>
              </a:spcAft>
              <a:buSzPts val="2880"/>
              <a:buChar char="•"/>
            </a:pPr>
            <a:r>
              <a:rPr lang="en-US" sz="2400" dirty="0">
                <a:solidFill>
                  <a:srgbClr val="A5A5A5"/>
                </a:solidFill>
              </a:rPr>
              <a:t>Flight Control System Structure</a:t>
            </a:r>
            <a:endParaRPr dirty="0"/>
          </a:p>
          <a:p>
            <a:pPr marL="285750" lvl="3" indent="-285750" algn="l" rtl="0">
              <a:lnSpc>
                <a:spcPct val="110000"/>
              </a:lnSpc>
              <a:spcBef>
                <a:spcPts val="1000"/>
              </a:spcBef>
              <a:spcAft>
                <a:spcPts val="0"/>
              </a:spcAft>
              <a:buSzPts val="2880"/>
              <a:buChar char="•"/>
            </a:pPr>
            <a:r>
              <a:rPr lang="en-US" sz="2400" dirty="0">
                <a:solidFill>
                  <a:srgbClr val="A5A5A5"/>
                </a:solidFill>
              </a:rPr>
              <a:t>Project Stages and Methodology</a:t>
            </a:r>
            <a:endParaRPr dirty="0"/>
          </a:p>
          <a:p>
            <a:pPr marL="285750" lvl="3" indent="-285750" algn="l" rtl="0">
              <a:lnSpc>
                <a:spcPct val="110000"/>
              </a:lnSpc>
              <a:spcBef>
                <a:spcPts val="1000"/>
              </a:spcBef>
              <a:spcAft>
                <a:spcPts val="0"/>
              </a:spcAft>
              <a:buSzPts val="2880"/>
              <a:buChar char="•"/>
            </a:pPr>
            <a:r>
              <a:rPr lang="en-US" sz="2400" dirty="0">
                <a:solidFill>
                  <a:srgbClr val="A5A5A5"/>
                </a:solidFill>
              </a:rPr>
              <a:t>Expected Results and Contributions</a:t>
            </a:r>
            <a:endParaRPr dirty="0"/>
          </a:p>
        </p:txBody>
      </p:sp>
      <p:sp>
        <p:nvSpPr>
          <p:cNvPr id="188" name="Google Shape;188;p11"/>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189" name="Google Shape;189;p11"/>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190" name="Google Shape;190;p11"/>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a:latin typeface="Calibri"/>
                <a:ea typeface="Calibri"/>
                <a:cs typeface="Calibri"/>
                <a:sym typeface="Calibri"/>
              </a:rPr>
              <a:t>Reinforcement Learning for Control Systems Applications</a:t>
            </a:r>
            <a:endParaRPr/>
          </a:p>
        </p:txBody>
      </p:sp>
      <p:sp>
        <p:nvSpPr>
          <p:cNvPr id="197" name="Google Shape;197;p1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198" name="Google Shape;198;p1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199" name="Google Shape;199;p1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00" name="Google Shape;200;p12" descr="Diagram showing an agent that interacts with its environment. The observation signal goes from the environment to the agent, and the action signal goes from the agent to the environment. The reward signal goes from the environment to the reinforcement learning algorithm inside the agent. The reinforcement learning algorithm uses the available information to update a policy. The agent uses a policy to map an observation to an action. This is similar to a control diagram, shown below, in which a controller senses an error between a desired reference and a plant output and uses the error to acts on a plant input."/>
          <p:cNvPicPr preferRelativeResize="0"/>
          <p:nvPr/>
        </p:nvPicPr>
        <p:blipFill rotWithShape="1">
          <a:blip r:embed="rId3">
            <a:alphaModFix/>
          </a:blip>
          <a:srcRect/>
          <a:stretch/>
        </p:blipFill>
        <p:spPr>
          <a:xfrm>
            <a:off x="3498875" y="907525"/>
            <a:ext cx="5084686" cy="55915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3"/>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a:latin typeface="Calibri"/>
                <a:ea typeface="Calibri"/>
                <a:cs typeface="Calibri"/>
                <a:sym typeface="Calibri"/>
              </a:rPr>
              <a:t>Outline</a:t>
            </a:r>
            <a:endParaRPr/>
          </a:p>
        </p:txBody>
      </p:sp>
      <p:sp>
        <p:nvSpPr>
          <p:cNvPr id="206" name="Google Shape;206;p13"/>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fontScale="92500" lnSpcReduction="10000"/>
          </a:bodyPr>
          <a:lstStyle/>
          <a:p>
            <a:pPr marL="285750" lvl="0" indent="-285750" algn="l" rtl="0">
              <a:lnSpc>
                <a:spcPct val="110000"/>
              </a:lnSpc>
              <a:spcBef>
                <a:spcPts val="0"/>
              </a:spcBef>
              <a:spcAft>
                <a:spcPts val="0"/>
              </a:spcAft>
              <a:buSzPct val="119999"/>
              <a:buChar char="•"/>
            </a:pPr>
            <a:r>
              <a:rPr lang="en-US" sz="2400" dirty="0">
                <a:solidFill>
                  <a:srgbClr val="A5A5A5"/>
                </a:solidFill>
              </a:rPr>
              <a:t>Introduction and Problem Statement</a:t>
            </a:r>
            <a:endParaRPr sz="2400" dirty="0">
              <a:solidFill>
                <a:srgbClr val="A5A5A5"/>
              </a:solidFill>
            </a:endParaRPr>
          </a:p>
          <a:p>
            <a:pPr marL="285750" lvl="0" indent="-285750" algn="l" rtl="0">
              <a:lnSpc>
                <a:spcPct val="110000"/>
              </a:lnSpc>
              <a:spcBef>
                <a:spcPts val="1000"/>
              </a:spcBef>
              <a:spcAft>
                <a:spcPts val="0"/>
              </a:spcAft>
              <a:buSzPct val="119999"/>
              <a:buChar char="•"/>
            </a:pPr>
            <a:r>
              <a:rPr lang="en-US" sz="2400" dirty="0">
                <a:solidFill>
                  <a:srgbClr val="A5A5A5"/>
                </a:solidFill>
              </a:rPr>
              <a:t>Some Reinforcement Learning Algorithms</a:t>
            </a:r>
            <a:endParaRPr sz="2400" dirty="0">
              <a:solidFill>
                <a:srgbClr val="A5A5A5"/>
              </a:solidFill>
            </a:endParaRPr>
          </a:p>
          <a:p>
            <a:pPr marL="285750" lvl="0" indent="-285750" algn="l" rtl="0">
              <a:lnSpc>
                <a:spcPct val="110000"/>
              </a:lnSpc>
              <a:spcBef>
                <a:spcPts val="1000"/>
              </a:spcBef>
              <a:spcAft>
                <a:spcPts val="0"/>
              </a:spcAft>
              <a:buSzPct val="119999"/>
              <a:buChar char="•"/>
            </a:pPr>
            <a:r>
              <a:rPr lang="en-US" sz="2400" dirty="0">
                <a:solidFill>
                  <a:srgbClr val="A5A5A5"/>
                </a:solidFill>
              </a:rPr>
              <a:t>Reinforcement Learning for Control Systems Applications</a:t>
            </a:r>
            <a:endParaRPr dirty="0"/>
          </a:p>
          <a:p>
            <a:pPr marL="285750" lvl="0" indent="-285750" algn="l" rtl="0">
              <a:lnSpc>
                <a:spcPct val="110000"/>
              </a:lnSpc>
              <a:spcBef>
                <a:spcPts val="1000"/>
              </a:spcBef>
              <a:spcAft>
                <a:spcPts val="0"/>
              </a:spcAft>
              <a:buSzPct val="119999"/>
              <a:buChar char="•"/>
            </a:pPr>
            <a:r>
              <a:rPr lang="en-US" sz="2400" dirty="0"/>
              <a:t>Literature Review</a:t>
            </a:r>
            <a:endParaRPr sz="2400" dirty="0"/>
          </a:p>
          <a:p>
            <a:pPr marL="742950" lvl="1" indent="-285750" algn="just" rtl="0">
              <a:lnSpc>
                <a:spcPct val="110000"/>
              </a:lnSpc>
              <a:spcBef>
                <a:spcPts val="600"/>
              </a:spcBef>
              <a:spcAft>
                <a:spcPts val="0"/>
              </a:spcAft>
              <a:buSzPct val="120000"/>
              <a:buChar char="•"/>
            </a:pPr>
            <a:r>
              <a:rPr lang="en-US" sz="2000" dirty="0"/>
              <a:t>Article 1 </a:t>
            </a:r>
            <a:r>
              <a:rPr lang="en-US" sz="2100" dirty="0"/>
              <a:t>- RL for UAV attitude control</a:t>
            </a:r>
            <a:endParaRPr sz="2100" dirty="0"/>
          </a:p>
          <a:p>
            <a:pPr marL="742950" lvl="1" indent="-285788" algn="just" rtl="0">
              <a:lnSpc>
                <a:spcPct val="110000"/>
              </a:lnSpc>
              <a:spcBef>
                <a:spcPts val="600"/>
              </a:spcBef>
              <a:spcAft>
                <a:spcPts val="0"/>
              </a:spcAft>
              <a:buSzPct val="120000"/>
              <a:buChar char="•"/>
            </a:pPr>
            <a:r>
              <a:rPr lang="en-US" sz="2100" dirty="0"/>
              <a:t>Article 2 - Attitude Control of Quad-copter using deterministic policy gradient algorithms</a:t>
            </a:r>
            <a:endParaRPr dirty="0"/>
          </a:p>
          <a:p>
            <a:pPr marL="285750" lvl="0" indent="-285750" algn="l" rtl="0">
              <a:lnSpc>
                <a:spcPct val="110000"/>
              </a:lnSpc>
              <a:spcBef>
                <a:spcPts val="1000"/>
              </a:spcBef>
              <a:spcAft>
                <a:spcPts val="0"/>
              </a:spcAft>
              <a:buSzPct val="119999"/>
              <a:buChar char="•"/>
            </a:pPr>
            <a:r>
              <a:rPr lang="en-US" sz="2400" dirty="0">
                <a:solidFill>
                  <a:srgbClr val="A5A5A5"/>
                </a:solidFill>
              </a:rPr>
              <a:t>Quadcopter Flight Simulation Model</a:t>
            </a:r>
            <a:endParaRPr dirty="0"/>
          </a:p>
          <a:p>
            <a:pPr marL="285750" lvl="3" indent="-285750" algn="l" rtl="0">
              <a:lnSpc>
                <a:spcPct val="110000"/>
              </a:lnSpc>
              <a:spcBef>
                <a:spcPts val="1000"/>
              </a:spcBef>
              <a:spcAft>
                <a:spcPts val="0"/>
              </a:spcAft>
              <a:buSzPct val="119999"/>
              <a:buChar char="•"/>
            </a:pPr>
            <a:r>
              <a:rPr lang="en-US" sz="2400" dirty="0">
                <a:solidFill>
                  <a:srgbClr val="A5A5A5"/>
                </a:solidFill>
              </a:rPr>
              <a:t>Flight Control System Structure</a:t>
            </a:r>
            <a:endParaRPr dirty="0"/>
          </a:p>
          <a:p>
            <a:pPr marL="285750" lvl="3" indent="-285750" algn="l" rtl="0">
              <a:lnSpc>
                <a:spcPct val="110000"/>
              </a:lnSpc>
              <a:spcBef>
                <a:spcPts val="1000"/>
              </a:spcBef>
              <a:spcAft>
                <a:spcPts val="0"/>
              </a:spcAft>
              <a:buSzPct val="119999"/>
              <a:buChar char="•"/>
            </a:pPr>
            <a:r>
              <a:rPr lang="en-US" sz="2400" dirty="0">
                <a:solidFill>
                  <a:srgbClr val="A5A5A5"/>
                </a:solidFill>
              </a:rPr>
              <a:t>Project Stages and Methodology</a:t>
            </a:r>
            <a:endParaRPr dirty="0"/>
          </a:p>
          <a:p>
            <a:pPr marL="285750" lvl="3" indent="-285750" algn="l" rtl="0">
              <a:lnSpc>
                <a:spcPct val="110000"/>
              </a:lnSpc>
              <a:spcBef>
                <a:spcPts val="1000"/>
              </a:spcBef>
              <a:spcAft>
                <a:spcPts val="0"/>
              </a:spcAft>
              <a:buSzPct val="119999"/>
              <a:buChar char="•"/>
            </a:pPr>
            <a:r>
              <a:rPr lang="en-US" sz="2400" dirty="0">
                <a:solidFill>
                  <a:srgbClr val="A5A5A5"/>
                </a:solidFill>
              </a:rPr>
              <a:t>Expected Results and Contributions</a:t>
            </a:r>
            <a:endParaRPr dirty="0"/>
          </a:p>
        </p:txBody>
      </p:sp>
      <p:sp>
        <p:nvSpPr>
          <p:cNvPr id="207" name="Google Shape;207;p13"/>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208" name="Google Shape;208;p13"/>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209" name="Google Shape;209;p13"/>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4"/>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a:t>Article 1 – RL for UAV attitude control</a:t>
            </a:r>
            <a:endParaRPr/>
          </a:p>
        </p:txBody>
      </p:sp>
      <p:sp>
        <p:nvSpPr>
          <p:cNvPr id="216" name="Google Shape;216;p14"/>
          <p:cNvSpPr txBox="1">
            <a:spLocks noGrp="1"/>
          </p:cNvSpPr>
          <p:nvPr>
            <p:ph type="body" idx="1"/>
          </p:nvPr>
        </p:nvSpPr>
        <p:spPr>
          <a:xfrm>
            <a:off x="730044" y="1127534"/>
            <a:ext cx="11176820" cy="4657933"/>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3360"/>
              <a:buChar char="•"/>
            </a:pPr>
            <a:r>
              <a:rPr lang="en-US" dirty="0">
                <a:latin typeface="+mj-lt"/>
                <a:ea typeface="Calibri"/>
                <a:cs typeface="Calibri"/>
                <a:sym typeface="Calibri"/>
              </a:rPr>
              <a:t>Specific Focus</a:t>
            </a:r>
            <a:endParaRPr dirty="0">
              <a:latin typeface="+mj-lt"/>
              <a:ea typeface="Calibri"/>
              <a:cs typeface="Calibri"/>
              <a:sym typeface="Calibri"/>
            </a:endParaRPr>
          </a:p>
          <a:p>
            <a:pPr marL="685800" lvl="1" indent="-228600" algn="just" rtl="0">
              <a:lnSpc>
                <a:spcPct val="110000"/>
              </a:lnSpc>
              <a:spcBef>
                <a:spcPts val="600"/>
              </a:spcBef>
              <a:spcAft>
                <a:spcPts val="0"/>
              </a:spcAft>
              <a:buSzPts val="2880"/>
              <a:buChar char="•"/>
            </a:pPr>
            <a:r>
              <a:rPr lang="en-US" dirty="0">
                <a:latin typeface="+mj-lt"/>
                <a:ea typeface="Calibri"/>
                <a:cs typeface="Calibri"/>
                <a:sym typeface="Calibri"/>
              </a:rPr>
              <a:t>Deep dive into the accuracy and precision of attitude control using intelligent flight controllers trained with RL.</a:t>
            </a:r>
            <a:endParaRPr dirty="0">
              <a:latin typeface="+mj-lt"/>
              <a:ea typeface="Calibri"/>
              <a:cs typeface="Calibri"/>
              <a:sym typeface="Calibri"/>
            </a:endParaRPr>
          </a:p>
          <a:p>
            <a:pPr marL="228600" lvl="0" indent="-228600" algn="l" rtl="0">
              <a:lnSpc>
                <a:spcPct val="110000"/>
              </a:lnSpc>
              <a:spcBef>
                <a:spcPts val="1000"/>
              </a:spcBef>
              <a:spcAft>
                <a:spcPts val="0"/>
              </a:spcAft>
              <a:buSzPts val="3360"/>
              <a:buChar char="•"/>
            </a:pPr>
            <a:r>
              <a:rPr lang="en-US" dirty="0">
                <a:latin typeface="+mj-lt"/>
                <a:ea typeface="Calibri"/>
                <a:cs typeface="Calibri"/>
                <a:sym typeface="Calibri"/>
              </a:rPr>
              <a:t>Training Environment</a:t>
            </a:r>
            <a:endParaRPr dirty="0">
              <a:latin typeface="+mj-lt"/>
            </a:endParaRPr>
          </a:p>
          <a:p>
            <a:pPr marL="685800" lvl="1" indent="-228600" algn="just" rtl="0">
              <a:lnSpc>
                <a:spcPct val="110000"/>
              </a:lnSpc>
              <a:spcBef>
                <a:spcPts val="600"/>
              </a:spcBef>
              <a:spcAft>
                <a:spcPts val="0"/>
              </a:spcAft>
              <a:buSzPts val="2880"/>
              <a:buChar char="•"/>
            </a:pPr>
            <a:r>
              <a:rPr lang="en-US" dirty="0">
                <a:latin typeface="+mj-lt"/>
                <a:ea typeface="Calibri"/>
                <a:cs typeface="Calibri"/>
                <a:sym typeface="Calibri"/>
              </a:rPr>
              <a:t>Introduction of </a:t>
            </a:r>
            <a:r>
              <a:rPr lang="en-US" dirty="0" err="1">
                <a:latin typeface="+mj-lt"/>
                <a:ea typeface="Calibri"/>
                <a:cs typeface="Calibri"/>
                <a:sym typeface="Calibri"/>
              </a:rPr>
              <a:t>GymFC</a:t>
            </a:r>
            <a:r>
              <a:rPr lang="en-US" dirty="0">
                <a:latin typeface="+mj-lt"/>
                <a:ea typeface="Calibri"/>
                <a:cs typeface="Calibri"/>
                <a:sym typeface="Calibri"/>
              </a:rPr>
              <a:t>, an </a:t>
            </a:r>
            <a:r>
              <a:rPr lang="en-US" dirty="0" err="1">
                <a:latin typeface="+mj-lt"/>
                <a:ea typeface="Calibri"/>
                <a:cs typeface="Calibri"/>
                <a:sym typeface="Calibri"/>
              </a:rPr>
              <a:t>OpenAI</a:t>
            </a:r>
            <a:r>
              <a:rPr lang="en-US" dirty="0">
                <a:latin typeface="+mj-lt"/>
                <a:ea typeface="Calibri"/>
                <a:cs typeface="Calibri"/>
                <a:sym typeface="Calibri"/>
              </a:rPr>
              <a:t> Environment, designed for training intelligent flight control systems.</a:t>
            </a:r>
            <a:endParaRPr dirty="0">
              <a:latin typeface="+mj-lt"/>
            </a:endParaRPr>
          </a:p>
          <a:p>
            <a:pPr marL="228600" lvl="0" indent="-228600" algn="l" rtl="0">
              <a:lnSpc>
                <a:spcPct val="110000"/>
              </a:lnSpc>
              <a:spcBef>
                <a:spcPts val="1000"/>
              </a:spcBef>
              <a:spcAft>
                <a:spcPts val="0"/>
              </a:spcAft>
              <a:buSzPts val="3360"/>
              <a:buChar char="•"/>
            </a:pPr>
            <a:r>
              <a:rPr lang="en-US" dirty="0">
                <a:latin typeface="+mj-lt"/>
                <a:ea typeface="Calibri"/>
                <a:cs typeface="Calibri"/>
                <a:sym typeface="Calibri"/>
              </a:rPr>
              <a:t>RL Application</a:t>
            </a:r>
            <a:endParaRPr dirty="0">
              <a:latin typeface="+mj-lt"/>
            </a:endParaRPr>
          </a:p>
          <a:p>
            <a:pPr marL="685800" lvl="1" indent="-228600" algn="just" rtl="0">
              <a:lnSpc>
                <a:spcPct val="110000"/>
              </a:lnSpc>
              <a:spcBef>
                <a:spcPts val="600"/>
              </a:spcBef>
              <a:spcAft>
                <a:spcPts val="0"/>
              </a:spcAft>
              <a:buSzPts val="2880"/>
              <a:buChar char="•"/>
            </a:pPr>
            <a:r>
              <a:rPr lang="en-US" dirty="0">
                <a:latin typeface="+mj-lt"/>
                <a:ea typeface="Calibri"/>
                <a:cs typeface="Calibri"/>
                <a:sym typeface="Calibri"/>
              </a:rPr>
              <a:t>Application of RL algorithms for attitude control and their potential transfer to physical hardware.</a:t>
            </a:r>
            <a:endParaRPr dirty="0">
              <a:latin typeface="+mj-lt"/>
            </a:endParaRPr>
          </a:p>
        </p:txBody>
      </p:sp>
      <p:sp>
        <p:nvSpPr>
          <p:cNvPr id="217" name="Google Shape;217;p14"/>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218" name="Google Shape;218;p14"/>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219" name="Google Shape;219;p14"/>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20" name="Google Shape;220;p14"/>
          <p:cNvSpPr txBox="1"/>
          <p:nvPr/>
        </p:nvSpPr>
        <p:spPr>
          <a:xfrm>
            <a:off x="436921" y="5853797"/>
            <a:ext cx="1139128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222222"/>
              </a:buClr>
              <a:buSzPts val="1800"/>
              <a:buFont typeface="Arial"/>
              <a:buNone/>
            </a:pPr>
            <a:r>
              <a:rPr lang="en-US" sz="1800" b="0" i="0" u="none" strike="noStrike" cap="none" dirty="0">
                <a:solidFill>
                  <a:srgbClr val="222222"/>
                </a:solidFill>
                <a:latin typeface="Arial"/>
                <a:ea typeface="Arial"/>
                <a:cs typeface="Arial"/>
                <a:sym typeface="Arial"/>
              </a:rPr>
              <a:t>Koch, William, et al. "Reinforcement learning for UAV attitude control." </a:t>
            </a:r>
            <a:r>
              <a:rPr lang="en-US" sz="1800" b="0" i="1" u="none" strike="noStrike" cap="none" dirty="0">
                <a:solidFill>
                  <a:srgbClr val="222222"/>
                </a:solidFill>
                <a:latin typeface="Arial"/>
                <a:ea typeface="Arial"/>
                <a:cs typeface="Arial"/>
                <a:sym typeface="Arial"/>
              </a:rPr>
              <a:t>ACM Transactions on Cyber-Physical Systems</a:t>
            </a:r>
            <a:r>
              <a:rPr lang="en-US" sz="1800" b="0" i="0" u="none" strike="noStrike" cap="none" dirty="0">
                <a:solidFill>
                  <a:srgbClr val="222222"/>
                </a:solidFill>
                <a:latin typeface="Arial"/>
                <a:ea typeface="Arial"/>
                <a:cs typeface="Arial"/>
                <a:sym typeface="Arial"/>
              </a:rPr>
              <a:t> 3.2 (2019): 1-21.</a:t>
            </a:r>
            <a:endParaRPr sz="1800" b="0" i="0" u="none" strike="noStrike" cap="none" dirty="0">
              <a:solidFill>
                <a:srgbClr val="22222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5"/>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p>
            <a:pPr marL="0" lvl="0" indent="0" algn="l" rtl="0">
              <a:lnSpc>
                <a:spcPct val="90000"/>
              </a:lnSpc>
              <a:spcBef>
                <a:spcPts val="0"/>
              </a:spcBef>
              <a:spcAft>
                <a:spcPts val="0"/>
              </a:spcAft>
              <a:buClr>
                <a:schemeClr val="lt1"/>
              </a:buClr>
              <a:buSzPts val="4000"/>
              <a:buFont typeface="Calibri"/>
              <a:buNone/>
            </a:pPr>
            <a:r>
              <a:rPr lang="en-US" sz="4000">
                <a:latin typeface="Calibri"/>
                <a:ea typeface="Calibri"/>
                <a:cs typeface="Calibri"/>
                <a:sym typeface="Calibri"/>
              </a:rPr>
              <a:t>Environment</a:t>
            </a:r>
            <a:endParaRPr sz="4000">
              <a:latin typeface="Calibri"/>
              <a:ea typeface="Calibri"/>
              <a:cs typeface="Calibri"/>
              <a:sym typeface="Calibri"/>
            </a:endParaRPr>
          </a:p>
        </p:txBody>
      </p:sp>
      <p:sp>
        <p:nvSpPr>
          <p:cNvPr id="227" name="Google Shape;227;p15"/>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228" name="Google Shape;228;p15"/>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229" name="Google Shape;229;p15"/>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230" name="Google Shape;230;p15"/>
          <p:cNvPicPr preferRelativeResize="0"/>
          <p:nvPr/>
        </p:nvPicPr>
        <p:blipFill rotWithShape="1">
          <a:blip r:embed="rId3">
            <a:alphaModFix/>
          </a:blip>
          <a:srcRect/>
          <a:stretch/>
        </p:blipFill>
        <p:spPr>
          <a:xfrm>
            <a:off x="1649344" y="1344749"/>
            <a:ext cx="8893311" cy="4168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latin typeface="+mj-lt"/>
              </a:rPr>
              <a:t>Introduction and Problem Statement</a:t>
            </a:r>
            <a:endParaRPr sz="2400" dirty="0">
              <a:latin typeface="+mj-lt"/>
            </a:endParaRPr>
          </a:p>
          <a:p>
            <a:pPr marL="285750" lvl="0" indent="-285750" algn="l" rtl="0">
              <a:lnSpc>
                <a:spcPct val="110000"/>
              </a:lnSpc>
              <a:spcBef>
                <a:spcPts val="1000"/>
              </a:spcBef>
              <a:spcAft>
                <a:spcPts val="0"/>
              </a:spcAft>
              <a:buSzPts val="2880"/>
              <a:buChar char="•"/>
            </a:pPr>
            <a:r>
              <a:rPr lang="en-US" sz="2400" dirty="0">
                <a:latin typeface="+mj-lt"/>
              </a:rPr>
              <a:t>Some Reinforcement Learning Algorithms</a:t>
            </a:r>
            <a:endParaRPr sz="2400" dirty="0">
              <a:latin typeface="+mj-lt"/>
            </a:endParaRPr>
          </a:p>
          <a:p>
            <a:pPr marL="285750" lvl="0" indent="-285750" algn="l" rtl="0">
              <a:lnSpc>
                <a:spcPct val="110000"/>
              </a:lnSpc>
              <a:spcBef>
                <a:spcPts val="1000"/>
              </a:spcBef>
              <a:spcAft>
                <a:spcPts val="0"/>
              </a:spcAft>
              <a:buSzPts val="2880"/>
              <a:buChar char="•"/>
            </a:pPr>
            <a:r>
              <a:rPr lang="en-US" sz="2400" dirty="0">
                <a:latin typeface="+mj-lt"/>
              </a:rPr>
              <a:t>Reinforcement Learning for Control Systems Applications</a:t>
            </a:r>
            <a:endParaRPr sz="2400" b="1" dirty="0">
              <a:latin typeface="+mj-lt"/>
            </a:endParaRPr>
          </a:p>
          <a:p>
            <a:pPr marL="285750" lvl="0" indent="-285750" algn="l" rtl="0">
              <a:lnSpc>
                <a:spcPct val="110000"/>
              </a:lnSpc>
              <a:spcBef>
                <a:spcPts val="1000"/>
              </a:spcBef>
              <a:spcAft>
                <a:spcPts val="0"/>
              </a:spcAft>
              <a:buSzPts val="2880"/>
              <a:buChar char="•"/>
            </a:pPr>
            <a:r>
              <a:rPr lang="en-US" sz="2400" dirty="0">
                <a:latin typeface="+mj-lt"/>
              </a:rPr>
              <a:t>Literature Review</a:t>
            </a:r>
            <a:endParaRPr sz="2400" dirty="0">
              <a:latin typeface="+mj-lt"/>
            </a:endParaRPr>
          </a:p>
          <a:p>
            <a:pPr marL="285750" lvl="0" indent="-285750" algn="l" rtl="0">
              <a:lnSpc>
                <a:spcPct val="110000"/>
              </a:lnSpc>
              <a:spcBef>
                <a:spcPts val="1000"/>
              </a:spcBef>
              <a:spcAft>
                <a:spcPts val="0"/>
              </a:spcAft>
              <a:buSzPts val="2880"/>
              <a:buChar char="•"/>
            </a:pPr>
            <a:r>
              <a:rPr lang="en-US" sz="2400" dirty="0">
                <a:latin typeface="+mj-lt"/>
              </a:rPr>
              <a:t>Quadcopter Flight Simulation Model</a:t>
            </a:r>
            <a:endParaRPr dirty="0">
              <a:latin typeface="+mj-lt"/>
            </a:endParaRPr>
          </a:p>
          <a:p>
            <a:pPr marL="285750" lvl="3" indent="-285750" algn="l" rtl="0">
              <a:lnSpc>
                <a:spcPct val="110000"/>
              </a:lnSpc>
              <a:spcBef>
                <a:spcPts val="1000"/>
              </a:spcBef>
              <a:spcAft>
                <a:spcPts val="0"/>
              </a:spcAft>
              <a:buSzPts val="2880"/>
              <a:buChar char="•"/>
            </a:pPr>
            <a:r>
              <a:rPr lang="en-US" sz="2400" dirty="0">
                <a:latin typeface="+mj-lt"/>
              </a:rPr>
              <a:t>Flight Control System Structure</a:t>
            </a:r>
            <a:endParaRPr dirty="0">
              <a:latin typeface="+mj-lt"/>
            </a:endParaRPr>
          </a:p>
          <a:p>
            <a:pPr marL="285750" lvl="3" indent="-285750" algn="l" rtl="0">
              <a:lnSpc>
                <a:spcPct val="110000"/>
              </a:lnSpc>
              <a:spcBef>
                <a:spcPts val="1000"/>
              </a:spcBef>
              <a:spcAft>
                <a:spcPts val="0"/>
              </a:spcAft>
              <a:buSzPts val="2880"/>
              <a:buChar char="•"/>
            </a:pPr>
            <a:r>
              <a:rPr lang="en-US" sz="2400" dirty="0">
                <a:latin typeface="+mj-lt"/>
              </a:rPr>
              <a:t>Project Stages and Methodology</a:t>
            </a:r>
            <a:endParaRPr dirty="0">
              <a:latin typeface="+mj-lt"/>
            </a:endParaRPr>
          </a:p>
          <a:p>
            <a:pPr marL="285750" lvl="3" indent="-285750" algn="l" rtl="0">
              <a:lnSpc>
                <a:spcPct val="110000"/>
              </a:lnSpc>
              <a:spcBef>
                <a:spcPts val="1000"/>
              </a:spcBef>
              <a:spcAft>
                <a:spcPts val="0"/>
              </a:spcAft>
              <a:buSzPts val="2880"/>
              <a:buChar char="•"/>
            </a:pPr>
            <a:r>
              <a:rPr lang="en-US" sz="2400" dirty="0">
                <a:latin typeface="+mj-lt"/>
              </a:rPr>
              <a:t>Expected Results and Contributions</a:t>
            </a:r>
            <a:endParaRPr dirty="0">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a:t>
            </a:r>
            <a:r>
              <a:rPr lang="tr-TR" dirty="0"/>
              <a:t>25</a:t>
            </a:r>
            <a:r>
              <a:rPr lang="en-US" dirty="0"/>
              <a:t>, 2024</a:t>
            </a:r>
            <a:endParaRPr dirty="0"/>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Proposal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p>
            <a:pPr marL="0" lvl="0" indent="0" algn="l" rtl="0">
              <a:lnSpc>
                <a:spcPct val="90000"/>
              </a:lnSpc>
              <a:spcBef>
                <a:spcPts val="0"/>
              </a:spcBef>
              <a:spcAft>
                <a:spcPts val="0"/>
              </a:spcAft>
              <a:buClr>
                <a:schemeClr val="lt1"/>
              </a:buClr>
              <a:buSzPts val="4000"/>
              <a:buFont typeface="Calibri"/>
              <a:buNone/>
            </a:pPr>
            <a:r>
              <a:rPr lang="en-US" sz="4000">
                <a:latin typeface="Calibri"/>
                <a:ea typeface="Calibri"/>
                <a:cs typeface="Calibri"/>
                <a:sym typeface="Calibri"/>
              </a:rPr>
              <a:t>Results</a:t>
            </a:r>
            <a:endParaRPr sz="4000">
              <a:latin typeface="Calibri"/>
              <a:ea typeface="Calibri"/>
              <a:cs typeface="Calibri"/>
              <a:sym typeface="Calibri"/>
            </a:endParaRPr>
          </a:p>
        </p:txBody>
      </p:sp>
      <p:sp>
        <p:nvSpPr>
          <p:cNvPr id="237" name="Google Shape;237;p1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238" name="Google Shape;238;p1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239" name="Google Shape;239;p1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240" name="Google Shape;240;p16"/>
          <p:cNvPicPr preferRelativeResize="0"/>
          <p:nvPr/>
        </p:nvPicPr>
        <p:blipFill rotWithShape="1">
          <a:blip r:embed="rId3">
            <a:alphaModFix/>
          </a:blip>
          <a:srcRect/>
          <a:stretch/>
        </p:blipFill>
        <p:spPr>
          <a:xfrm>
            <a:off x="1272687" y="1037537"/>
            <a:ext cx="9646625" cy="511271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7"/>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Autofit/>
          </a:bodyPr>
          <a:lstStyle/>
          <a:p>
            <a:pPr marL="0" lvl="0" indent="0" algn="l" rtl="0">
              <a:lnSpc>
                <a:spcPct val="90000"/>
              </a:lnSpc>
              <a:spcBef>
                <a:spcPts val="0"/>
              </a:spcBef>
              <a:spcAft>
                <a:spcPts val="0"/>
              </a:spcAft>
              <a:buClr>
                <a:schemeClr val="lt1"/>
              </a:buClr>
              <a:buSzPct val="100000"/>
              <a:buFont typeface="Arial"/>
              <a:buNone/>
            </a:pPr>
            <a:r>
              <a:rPr lang="en-US" sz="3600" dirty="0"/>
              <a:t>Article 2 – Attitude Control of Quad-copter using DPGA</a:t>
            </a:r>
            <a:endParaRPr sz="3600" dirty="0"/>
          </a:p>
        </p:txBody>
      </p:sp>
      <p:sp>
        <p:nvSpPr>
          <p:cNvPr id="247" name="Google Shape;247;p17"/>
          <p:cNvSpPr txBox="1">
            <a:spLocks noGrp="1"/>
          </p:cNvSpPr>
          <p:nvPr>
            <p:ph type="body" idx="1"/>
          </p:nvPr>
        </p:nvSpPr>
        <p:spPr>
          <a:xfrm>
            <a:off x="730044" y="1127535"/>
            <a:ext cx="11176820" cy="4208554"/>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3360"/>
              <a:buChar char="•"/>
            </a:pPr>
            <a:r>
              <a:rPr lang="en-US" dirty="0">
                <a:latin typeface="+mj-lt"/>
                <a:ea typeface="Calibri"/>
                <a:cs typeface="Calibri"/>
                <a:sym typeface="Calibri"/>
              </a:rPr>
              <a:t>Specific Focus</a:t>
            </a:r>
          </a:p>
          <a:p>
            <a:pPr marL="685800" lvl="1" indent="-228600" algn="just" rtl="0">
              <a:lnSpc>
                <a:spcPct val="110000"/>
              </a:lnSpc>
              <a:spcBef>
                <a:spcPts val="600"/>
              </a:spcBef>
              <a:spcAft>
                <a:spcPts val="0"/>
              </a:spcAft>
              <a:buSzPts val="2880"/>
              <a:buChar char="•"/>
            </a:pPr>
            <a:r>
              <a:rPr lang="en-US" dirty="0">
                <a:latin typeface="+mj-lt"/>
              </a:rPr>
              <a:t>Controlling the quadcopter by using DDPG &amp; D4PG RL algorithms.</a:t>
            </a:r>
          </a:p>
          <a:p>
            <a:pPr marL="228600" lvl="0" indent="-228600" algn="l" rtl="0">
              <a:lnSpc>
                <a:spcPct val="110000"/>
              </a:lnSpc>
              <a:spcBef>
                <a:spcPts val="1000"/>
              </a:spcBef>
              <a:spcAft>
                <a:spcPts val="0"/>
              </a:spcAft>
              <a:buSzPts val="3360"/>
              <a:buChar char="•"/>
            </a:pPr>
            <a:r>
              <a:rPr lang="en-US" dirty="0">
                <a:latin typeface="+mj-lt"/>
                <a:ea typeface="Calibri"/>
                <a:cs typeface="Calibri"/>
                <a:sym typeface="Calibri"/>
              </a:rPr>
              <a:t>Training Environment</a:t>
            </a:r>
            <a:endParaRPr lang="en-US" dirty="0">
              <a:latin typeface="+mj-lt"/>
            </a:endParaRPr>
          </a:p>
          <a:p>
            <a:pPr marL="685800" lvl="1" indent="-228600" algn="just" rtl="0">
              <a:lnSpc>
                <a:spcPct val="110000"/>
              </a:lnSpc>
              <a:spcBef>
                <a:spcPts val="600"/>
              </a:spcBef>
              <a:spcAft>
                <a:spcPts val="0"/>
              </a:spcAft>
              <a:buSzPts val="2880"/>
              <a:buChar char="•"/>
            </a:pPr>
            <a:r>
              <a:rPr lang="en-US" dirty="0" err="1">
                <a:latin typeface="+mj-lt"/>
                <a:ea typeface="Calibri"/>
                <a:cs typeface="Calibri"/>
                <a:sym typeface="Calibri"/>
              </a:rPr>
              <a:t>GymFC</a:t>
            </a:r>
            <a:r>
              <a:rPr lang="en-US" dirty="0">
                <a:latin typeface="+mj-lt"/>
                <a:ea typeface="Calibri"/>
                <a:cs typeface="Calibri"/>
                <a:sym typeface="Calibri"/>
              </a:rPr>
              <a:t> for training intelligent flight control of quadcopter.</a:t>
            </a:r>
          </a:p>
          <a:p>
            <a:pPr marL="228600" lvl="0" indent="-228600" algn="l" rtl="0">
              <a:lnSpc>
                <a:spcPct val="110000"/>
              </a:lnSpc>
              <a:spcBef>
                <a:spcPts val="1000"/>
              </a:spcBef>
              <a:spcAft>
                <a:spcPts val="0"/>
              </a:spcAft>
              <a:buSzPts val="3360"/>
              <a:buChar char="•"/>
            </a:pPr>
            <a:r>
              <a:rPr lang="en-US" dirty="0">
                <a:latin typeface="+mj-lt"/>
                <a:ea typeface="Calibri"/>
                <a:cs typeface="Calibri"/>
                <a:sym typeface="Calibri"/>
              </a:rPr>
              <a:t>RL Application</a:t>
            </a:r>
            <a:endParaRPr lang="en-US" dirty="0">
              <a:latin typeface="+mj-lt"/>
            </a:endParaRPr>
          </a:p>
          <a:p>
            <a:pPr marL="685800" lvl="1" indent="-228600" algn="just" rtl="0">
              <a:lnSpc>
                <a:spcPct val="110000"/>
              </a:lnSpc>
              <a:spcBef>
                <a:spcPts val="600"/>
              </a:spcBef>
              <a:spcAft>
                <a:spcPts val="0"/>
              </a:spcAft>
              <a:buSzPts val="2880"/>
              <a:buChar char="•"/>
            </a:pPr>
            <a:r>
              <a:rPr lang="en-US" dirty="0">
                <a:latin typeface="+mj-lt"/>
                <a:ea typeface="Calibri"/>
                <a:cs typeface="Calibri"/>
                <a:sym typeface="Calibri"/>
              </a:rPr>
              <a:t>Comparative analysis of the performance of DDPG &amp;D4PG algorithms in terms of reward generation, actor loss, and critic performance.</a:t>
            </a:r>
          </a:p>
        </p:txBody>
      </p:sp>
      <p:sp>
        <p:nvSpPr>
          <p:cNvPr id="248" name="Google Shape;248;p17"/>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249" name="Google Shape;249;p17"/>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250" name="Google Shape;250;p17"/>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51" name="Google Shape;251;p17"/>
          <p:cNvSpPr txBox="1"/>
          <p:nvPr/>
        </p:nvSpPr>
        <p:spPr>
          <a:xfrm>
            <a:off x="436921" y="5706317"/>
            <a:ext cx="1139128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222222"/>
              </a:buClr>
              <a:buSzPts val="1800"/>
              <a:buFont typeface="Arial"/>
              <a:buNone/>
            </a:pPr>
            <a:r>
              <a:rPr lang="en-US" sz="1800" b="0" i="0" u="none" strike="noStrike" cap="none" dirty="0" err="1">
                <a:solidFill>
                  <a:srgbClr val="222222"/>
                </a:solidFill>
                <a:latin typeface="Arial"/>
                <a:ea typeface="Arial"/>
                <a:cs typeface="Arial"/>
                <a:sym typeface="Arial"/>
              </a:rPr>
              <a:t>Ghouri</a:t>
            </a:r>
            <a:r>
              <a:rPr lang="en-US" sz="1800" b="0" i="0" u="none" strike="noStrike" cap="none" dirty="0">
                <a:solidFill>
                  <a:srgbClr val="222222"/>
                </a:solidFill>
                <a:latin typeface="Arial"/>
                <a:ea typeface="Arial"/>
                <a:cs typeface="Arial"/>
                <a:sym typeface="Arial"/>
              </a:rPr>
              <a:t>, Usama </a:t>
            </a:r>
            <a:r>
              <a:rPr lang="en-US" sz="1800" b="0" i="0" u="none" strike="noStrike" cap="none" dirty="0" err="1">
                <a:solidFill>
                  <a:srgbClr val="222222"/>
                </a:solidFill>
                <a:latin typeface="Arial"/>
                <a:ea typeface="Arial"/>
                <a:cs typeface="Arial"/>
                <a:sym typeface="Arial"/>
              </a:rPr>
              <a:t>Hamayun</a:t>
            </a:r>
            <a:r>
              <a:rPr lang="en-US" sz="1800" b="0" i="0" u="none" strike="noStrike" cap="none" dirty="0">
                <a:solidFill>
                  <a:srgbClr val="222222"/>
                </a:solidFill>
                <a:latin typeface="Arial"/>
                <a:ea typeface="Arial"/>
                <a:cs typeface="Arial"/>
                <a:sym typeface="Arial"/>
              </a:rPr>
              <a:t>, et al. "Attitude control of quad-copter using deterministic policy gradient algorithms (DPGA)." </a:t>
            </a:r>
            <a:r>
              <a:rPr lang="en-US" sz="1800" b="0" i="1" u="none" strike="noStrike" cap="none" dirty="0">
                <a:solidFill>
                  <a:srgbClr val="222222"/>
                </a:solidFill>
                <a:latin typeface="Arial"/>
                <a:ea typeface="Arial"/>
                <a:cs typeface="Arial"/>
                <a:sym typeface="Arial"/>
              </a:rPr>
              <a:t>2019 2nd International Conference on Communication, Computing and Digital systems (C-CODE)</a:t>
            </a:r>
            <a:r>
              <a:rPr lang="en-US" sz="1800" b="0" i="0" u="none" strike="noStrike" cap="none" dirty="0">
                <a:solidFill>
                  <a:srgbClr val="222222"/>
                </a:solidFill>
                <a:latin typeface="Arial"/>
                <a:ea typeface="Arial"/>
                <a:cs typeface="Arial"/>
                <a:sym typeface="Arial"/>
              </a:rPr>
              <a:t>. IEEE, 2019.</a:t>
            </a:r>
            <a:endParaRPr sz="1800" b="0" i="0" u="none" strike="noStrike" cap="none" dirty="0">
              <a:solidFill>
                <a:srgbClr val="22222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8"/>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50505"/>
              <a:buFont typeface="Calibri"/>
              <a:buNone/>
            </a:pPr>
            <a:r>
              <a:rPr lang="en-US" sz="4400" dirty="0">
                <a:latin typeface="Calibri"/>
                <a:ea typeface="Calibri"/>
                <a:cs typeface="Calibri"/>
                <a:sym typeface="Calibri"/>
              </a:rPr>
              <a:t> DDPG &amp; D4PG Algorithms </a:t>
            </a:r>
            <a:endParaRPr sz="4400" dirty="0">
              <a:latin typeface="Calibri"/>
              <a:ea typeface="Calibri"/>
              <a:cs typeface="Calibri"/>
              <a:sym typeface="Calibri"/>
            </a:endParaRPr>
          </a:p>
        </p:txBody>
      </p:sp>
      <p:sp>
        <p:nvSpPr>
          <p:cNvPr id="258" name="Google Shape;258;p18"/>
          <p:cNvSpPr txBox="1">
            <a:spLocks noGrp="1"/>
          </p:cNvSpPr>
          <p:nvPr>
            <p:ph type="body" idx="1"/>
          </p:nvPr>
        </p:nvSpPr>
        <p:spPr>
          <a:xfrm>
            <a:off x="730044" y="1127534"/>
            <a:ext cx="11176820" cy="4657933"/>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3360"/>
              <a:buChar char="•"/>
            </a:pPr>
            <a:r>
              <a:rPr lang="en-US" dirty="0">
                <a:latin typeface="+mj-lt"/>
                <a:ea typeface="Calibri" panose="020F0502020204030204" pitchFamily="34" charset="0"/>
                <a:cs typeface="Calibri" panose="020F0502020204030204" pitchFamily="34" charset="0"/>
                <a:sym typeface="Calibri"/>
              </a:rPr>
              <a:t>DDPG: Deep Deterministic Policy Gradient</a:t>
            </a:r>
            <a:endParaRPr dirty="0">
              <a:latin typeface="+mj-lt"/>
              <a:ea typeface="Calibri" panose="020F0502020204030204" pitchFamily="34" charset="0"/>
              <a:cs typeface="Calibri" panose="020F0502020204030204" pitchFamily="34" charset="0"/>
              <a:sym typeface="Calibri"/>
            </a:endParaRPr>
          </a:p>
          <a:p>
            <a:pPr marL="228600" lvl="0" indent="-228600" algn="l" rtl="0">
              <a:lnSpc>
                <a:spcPct val="110000"/>
              </a:lnSpc>
              <a:spcBef>
                <a:spcPts val="1000"/>
              </a:spcBef>
              <a:spcAft>
                <a:spcPts val="0"/>
              </a:spcAft>
              <a:buSzPts val="3360"/>
              <a:buChar char="•"/>
            </a:pPr>
            <a:r>
              <a:rPr lang="en-US" dirty="0">
                <a:latin typeface="+mj-lt"/>
                <a:ea typeface="Calibri" panose="020F0502020204030204" pitchFamily="34" charset="0"/>
                <a:cs typeface="Calibri" panose="020F0502020204030204" pitchFamily="34" charset="0"/>
                <a:sym typeface="Calibri"/>
              </a:rPr>
              <a:t>D4PG : Distributed Distributional Deterministic Policy Gradient</a:t>
            </a:r>
            <a:endParaRPr dirty="0">
              <a:latin typeface="+mj-lt"/>
              <a:ea typeface="Calibri" panose="020F0502020204030204" pitchFamily="34" charset="0"/>
              <a:cs typeface="Calibri" panose="020F0502020204030204" pitchFamily="34" charset="0"/>
              <a:sym typeface="Calibri"/>
            </a:endParaRPr>
          </a:p>
          <a:p>
            <a:pPr marL="228600" lvl="0" indent="-228600" algn="l" rtl="0">
              <a:lnSpc>
                <a:spcPct val="110000"/>
              </a:lnSpc>
              <a:spcBef>
                <a:spcPts val="1000"/>
              </a:spcBef>
              <a:spcAft>
                <a:spcPts val="0"/>
              </a:spcAft>
              <a:buSzPts val="3360"/>
              <a:buChar char="•"/>
            </a:pPr>
            <a:r>
              <a:rPr lang="en-US" dirty="0">
                <a:latin typeface="+mj-lt"/>
                <a:ea typeface="Calibri" panose="020F0502020204030204" pitchFamily="34" charset="0"/>
                <a:cs typeface="Calibri" panose="020F0502020204030204" pitchFamily="34" charset="0"/>
                <a:sym typeface="Calibri"/>
              </a:rPr>
              <a:t>Extended and enhanced algorithm of DDPG for improving :</a:t>
            </a:r>
            <a:endParaRPr dirty="0">
              <a:latin typeface="+mj-lt"/>
              <a:ea typeface="Calibri" panose="020F0502020204030204" pitchFamily="34" charset="0"/>
              <a:cs typeface="Calibri" panose="020F0502020204030204" pitchFamily="34" charset="0"/>
            </a:endParaRPr>
          </a:p>
          <a:p>
            <a:pPr marL="685800" lvl="1" indent="-228600" algn="just" rtl="0">
              <a:lnSpc>
                <a:spcPct val="110000"/>
              </a:lnSpc>
              <a:spcBef>
                <a:spcPts val="600"/>
              </a:spcBef>
              <a:spcAft>
                <a:spcPts val="0"/>
              </a:spcAft>
              <a:buSzPts val="2880"/>
              <a:buChar char="•"/>
            </a:pPr>
            <a:r>
              <a:rPr lang="en-US" dirty="0">
                <a:latin typeface="+mj-lt"/>
                <a:ea typeface="Calibri" panose="020F0502020204030204" pitchFamily="34" charset="0"/>
                <a:cs typeface="Calibri" panose="020F0502020204030204" pitchFamily="34" charset="0"/>
                <a:sym typeface="Calibri"/>
              </a:rPr>
              <a:t>Stability</a:t>
            </a:r>
            <a:endParaRPr dirty="0">
              <a:latin typeface="+mj-lt"/>
              <a:ea typeface="Calibri" panose="020F0502020204030204" pitchFamily="34" charset="0"/>
              <a:cs typeface="Calibri" panose="020F0502020204030204" pitchFamily="34" charset="0"/>
              <a:sym typeface="Calibri"/>
            </a:endParaRPr>
          </a:p>
          <a:p>
            <a:pPr marL="685800" lvl="1" indent="-228600" algn="just" rtl="0">
              <a:lnSpc>
                <a:spcPct val="110000"/>
              </a:lnSpc>
              <a:spcBef>
                <a:spcPts val="600"/>
              </a:spcBef>
              <a:spcAft>
                <a:spcPts val="0"/>
              </a:spcAft>
              <a:buSzPts val="2880"/>
              <a:buChar char="•"/>
            </a:pPr>
            <a:r>
              <a:rPr lang="en-US" dirty="0">
                <a:latin typeface="+mj-lt"/>
                <a:ea typeface="Calibri" panose="020F0502020204030204" pitchFamily="34" charset="0"/>
                <a:cs typeface="Calibri" panose="020F0502020204030204" pitchFamily="34" charset="0"/>
                <a:sym typeface="Calibri"/>
              </a:rPr>
              <a:t>Sample efficiency</a:t>
            </a:r>
            <a:endParaRPr dirty="0">
              <a:latin typeface="+mj-lt"/>
              <a:ea typeface="Calibri" panose="020F0502020204030204" pitchFamily="34" charset="0"/>
              <a:cs typeface="Calibri" panose="020F0502020204030204" pitchFamily="34" charset="0"/>
              <a:sym typeface="Calibri"/>
            </a:endParaRPr>
          </a:p>
          <a:p>
            <a:pPr marL="685800" lvl="1" indent="-228600" algn="just" rtl="0">
              <a:lnSpc>
                <a:spcPct val="110000"/>
              </a:lnSpc>
              <a:spcBef>
                <a:spcPts val="600"/>
              </a:spcBef>
              <a:spcAft>
                <a:spcPts val="0"/>
              </a:spcAft>
              <a:buSzPts val="2880"/>
              <a:buChar char="•"/>
            </a:pPr>
            <a:r>
              <a:rPr lang="en-US" dirty="0">
                <a:latin typeface="+mj-lt"/>
                <a:ea typeface="Calibri" panose="020F0502020204030204" pitchFamily="34" charset="0"/>
                <a:cs typeface="Calibri" panose="020F0502020204030204" pitchFamily="34" charset="0"/>
                <a:sym typeface="Calibri"/>
              </a:rPr>
              <a:t>Performance</a:t>
            </a:r>
            <a:endParaRPr dirty="0">
              <a:latin typeface="+mj-lt"/>
              <a:ea typeface="Calibri" panose="020F0502020204030204" pitchFamily="34" charset="0"/>
              <a:cs typeface="Calibri" panose="020F0502020204030204" pitchFamily="34" charset="0"/>
            </a:endParaRPr>
          </a:p>
        </p:txBody>
      </p:sp>
      <p:sp>
        <p:nvSpPr>
          <p:cNvPr id="259" name="Google Shape;259;p18"/>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260" name="Google Shape;260;p18"/>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261" name="Google Shape;261;p18"/>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50505"/>
              <a:buFont typeface="Calibri"/>
              <a:buNone/>
            </a:pPr>
            <a:r>
              <a:rPr lang="en-US">
                <a:latin typeface="Calibri"/>
                <a:ea typeface="Calibri"/>
                <a:cs typeface="Calibri"/>
                <a:sym typeface="Calibri"/>
              </a:rPr>
              <a:t>Angle Stabilization Performances</a:t>
            </a:r>
            <a:endParaRPr>
              <a:latin typeface="Calibri"/>
              <a:ea typeface="Calibri"/>
              <a:cs typeface="Calibri"/>
              <a:sym typeface="Calibri"/>
            </a:endParaRPr>
          </a:p>
        </p:txBody>
      </p:sp>
      <p:sp>
        <p:nvSpPr>
          <p:cNvPr id="268" name="Google Shape;268;p19"/>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269" name="Google Shape;269;p19"/>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270" name="Google Shape;270;p19"/>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271" name="Google Shape;271;p19"/>
          <p:cNvPicPr preferRelativeResize="0"/>
          <p:nvPr/>
        </p:nvPicPr>
        <p:blipFill rotWithShape="1">
          <a:blip r:embed="rId3">
            <a:alphaModFix/>
          </a:blip>
          <a:srcRect/>
          <a:stretch/>
        </p:blipFill>
        <p:spPr>
          <a:xfrm>
            <a:off x="1149914" y="920328"/>
            <a:ext cx="3142787" cy="5400000"/>
          </a:xfrm>
          <a:prstGeom prst="rect">
            <a:avLst/>
          </a:prstGeom>
          <a:noFill/>
          <a:ln>
            <a:noFill/>
          </a:ln>
        </p:spPr>
      </p:pic>
      <p:pic>
        <p:nvPicPr>
          <p:cNvPr id="272" name="Google Shape;272;p19"/>
          <p:cNvPicPr preferRelativeResize="0"/>
          <p:nvPr/>
        </p:nvPicPr>
        <p:blipFill rotWithShape="1">
          <a:blip r:embed="rId4">
            <a:alphaModFix/>
          </a:blip>
          <a:srcRect/>
          <a:stretch/>
        </p:blipFill>
        <p:spPr>
          <a:xfrm>
            <a:off x="4541253" y="920328"/>
            <a:ext cx="3109494" cy="5400000"/>
          </a:xfrm>
          <a:prstGeom prst="rect">
            <a:avLst/>
          </a:prstGeom>
          <a:noFill/>
          <a:ln>
            <a:noFill/>
          </a:ln>
        </p:spPr>
      </p:pic>
      <p:pic>
        <p:nvPicPr>
          <p:cNvPr id="273" name="Google Shape;273;p19"/>
          <p:cNvPicPr preferRelativeResize="0"/>
          <p:nvPr/>
        </p:nvPicPr>
        <p:blipFill rotWithShape="1">
          <a:blip r:embed="rId5">
            <a:alphaModFix/>
          </a:blip>
          <a:srcRect/>
          <a:stretch/>
        </p:blipFill>
        <p:spPr>
          <a:xfrm>
            <a:off x="7899299" y="920328"/>
            <a:ext cx="3083824" cy="5400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0"/>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a:latin typeface="Calibri"/>
                <a:ea typeface="Calibri"/>
                <a:cs typeface="Calibri"/>
                <a:sym typeface="Calibri"/>
              </a:rPr>
              <a:t>Outline</a:t>
            </a:r>
            <a:endParaRPr/>
          </a:p>
        </p:txBody>
      </p:sp>
      <p:sp>
        <p:nvSpPr>
          <p:cNvPr id="279" name="Google Shape;279;p20"/>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rgbClr val="A5A5A5"/>
                </a:solidFill>
              </a:rPr>
              <a:t>Introduction and Problem Statement</a:t>
            </a:r>
            <a:endParaRPr sz="2400" dirty="0">
              <a:solidFill>
                <a:srgbClr val="A5A5A5"/>
              </a:solidFill>
            </a:endParaRPr>
          </a:p>
          <a:p>
            <a:pPr marL="285750" lvl="0" indent="-285750" algn="l" rtl="0">
              <a:lnSpc>
                <a:spcPct val="110000"/>
              </a:lnSpc>
              <a:spcBef>
                <a:spcPts val="1000"/>
              </a:spcBef>
              <a:spcAft>
                <a:spcPts val="0"/>
              </a:spcAft>
              <a:buSzPts val="2880"/>
              <a:buChar char="•"/>
            </a:pPr>
            <a:r>
              <a:rPr lang="en-US" sz="2400" dirty="0">
                <a:solidFill>
                  <a:srgbClr val="A5A5A5"/>
                </a:solidFill>
              </a:rPr>
              <a:t>Some Reinforcement Learning Algorithms</a:t>
            </a:r>
            <a:endParaRPr sz="2400" dirty="0">
              <a:solidFill>
                <a:srgbClr val="A5A5A5"/>
              </a:solidFill>
            </a:endParaRPr>
          </a:p>
          <a:p>
            <a:pPr marL="285750" lvl="0" indent="-285750" algn="l" rtl="0">
              <a:lnSpc>
                <a:spcPct val="110000"/>
              </a:lnSpc>
              <a:spcBef>
                <a:spcPts val="1000"/>
              </a:spcBef>
              <a:spcAft>
                <a:spcPts val="0"/>
              </a:spcAft>
              <a:buSzPts val="2880"/>
              <a:buChar char="•"/>
            </a:pPr>
            <a:r>
              <a:rPr lang="en-US" sz="2400" dirty="0">
                <a:solidFill>
                  <a:srgbClr val="A5A5A5"/>
                </a:solidFill>
              </a:rPr>
              <a:t>Reinforcement Learning for Control Systems Applications</a:t>
            </a:r>
            <a:endParaRPr dirty="0"/>
          </a:p>
          <a:p>
            <a:pPr marL="285750" lvl="0" indent="-285750" algn="l" rtl="0">
              <a:lnSpc>
                <a:spcPct val="110000"/>
              </a:lnSpc>
              <a:spcBef>
                <a:spcPts val="1000"/>
              </a:spcBef>
              <a:spcAft>
                <a:spcPts val="0"/>
              </a:spcAft>
              <a:buSzPts val="2880"/>
              <a:buChar char="•"/>
            </a:pPr>
            <a:r>
              <a:rPr lang="en-US" sz="2400" dirty="0">
                <a:solidFill>
                  <a:srgbClr val="A5A5A5"/>
                </a:solidFill>
              </a:rPr>
              <a:t>Literature Review</a:t>
            </a:r>
            <a:endParaRPr sz="2400" dirty="0">
              <a:solidFill>
                <a:srgbClr val="A5A5A5"/>
              </a:solidFill>
            </a:endParaRPr>
          </a:p>
          <a:p>
            <a:pPr marL="285750" lvl="0" indent="-285750" algn="l" rtl="0">
              <a:lnSpc>
                <a:spcPct val="110000"/>
              </a:lnSpc>
              <a:spcBef>
                <a:spcPts val="1000"/>
              </a:spcBef>
              <a:spcAft>
                <a:spcPts val="0"/>
              </a:spcAft>
              <a:buSzPts val="2880"/>
              <a:buChar char="•"/>
            </a:pPr>
            <a:r>
              <a:rPr lang="en-US" sz="2400" dirty="0"/>
              <a:t>Quadcopter Flight Simulation Model</a:t>
            </a:r>
            <a:endParaRPr dirty="0"/>
          </a:p>
          <a:p>
            <a:pPr marL="285750" lvl="3" indent="-285750" algn="l" rtl="0">
              <a:lnSpc>
                <a:spcPct val="110000"/>
              </a:lnSpc>
              <a:spcBef>
                <a:spcPts val="1000"/>
              </a:spcBef>
              <a:spcAft>
                <a:spcPts val="0"/>
              </a:spcAft>
              <a:buSzPts val="2880"/>
              <a:buChar char="•"/>
            </a:pPr>
            <a:r>
              <a:rPr lang="en-US" sz="2400" dirty="0">
                <a:solidFill>
                  <a:srgbClr val="A5A5A5"/>
                </a:solidFill>
              </a:rPr>
              <a:t>Flight Control System Structure</a:t>
            </a:r>
            <a:endParaRPr dirty="0"/>
          </a:p>
          <a:p>
            <a:pPr marL="285750" lvl="3" indent="-285750" algn="l" rtl="0">
              <a:lnSpc>
                <a:spcPct val="110000"/>
              </a:lnSpc>
              <a:spcBef>
                <a:spcPts val="1000"/>
              </a:spcBef>
              <a:spcAft>
                <a:spcPts val="0"/>
              </a:spcAft>
              <a:buSzPts val="2880"/>
              <a:buChar char="•"/>
            </a:pPr>
            <a:r>
              <a:rPr lang="en-US" sz="2400" dirty="0">
                <a:solidFill>
                  <a:srgbClr val="A5A5A5"/>
                </a:solidFill>
              </a:rPr>
              <a:t>Project Stages and Methodology</a:t>
            </a:r>
            <a:endParaRPr dirty="0"/>
          </a:p>
          <a:p>
            <a:pPr marL="285750" lvl="3" indent="-285750" algn="l" rtl="0">
              <a:lnSpc>
                <a:spcPct val="110000"/>
              </a:lnSpc>
              <a:spcBef>
                <a:spcPts val="1000"/>
              </a:spcBef>
              <a:spcAft>
                <a:spcPts val="0"/>
              </a:spcAft>
              <a:buSzPts val="2880"/>
              <a:buChar char="•"/>
            </a:pPr>
            <a:r>
              <a:rPr lang="en-US" sz="2400" dirty="0">
                <a:solidFill>
                  <a:srgbClr val="A5A5A5"/>
                </a:solidFill>
              </a:rPr>
              <a:t>Expected Results and Contributions</a:t>
            </a:r>
            <a:endParaRPr dirty="0"/>
          </a:p>
        </p:txBody>
      </p:sp>
      <p:sp>
        <p:nvSpPr>
          <p:cNvPr id="280" name="Google Shape;280;p20"/>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281" name="Google Shape;281;p20"/>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282" name="Google Shape;282;p20"/>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1"/>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dirty="0" err="1">
                <a:latin typeface="Calibri"/>
                <a:ea typeface="Calibri"/>
                <a:cs typeface="Calibri"/>
                <a:sym typeface="Calibri"/>
              </a:rPr>
              <a:t>Quadcoper</a:t>
            </a:r>
            <a:r>
              <a:rPr lang="en-US" dirty="0">
                <a:latin typeface="Calibri"/>
                <a:ea typeface="Calibri"/>
                <a:cs typeface="Calibri"/>
                <a:sym typeface="Calibri"/>
              </a:rPr>
              <a:t> Flight Simulation Model</a:t>
            </a:r>
            <a:endParaRPr dirty="0"/>
          </a:p>
        </p:txBody>
      </p:sp>
      <p:sp>
        <p:nvSpPr>
          <p:cNvPr id="289" name="Google Shape;289;p21"/>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290" name="Google Shape;290;p21"/>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291" name="Google Shape;291;p21"/>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pic>
        <p:nvPicPr>
          <p:cNvPr id="3" name="Picture 2">
            <a:extLst>
              <a:ext uri="{FF2B5EF4-FFF2-40B4-BE49-F238E27FC236}">
                <a16:creationId xmlns:a16="http://schemas.microsoft.com/office/drawing/2014/main" id="{B9351C6C-22E7-4975-AA3E-105D51A5923A}"/>
              </a:ext>
            </a:extLst>
          </p:cNvPr>
          <p:cNvPicPr>
            <a:picLocks noChangeAspect="1"/>
          </p:cNvPicPr>
          <p:nvPr/>
        </p:nvPicPr>
        <p:blipFill>
          <a:blip r:embed="rId3"/>
          <a:stretch>
            <a:fillRect/>
          </a:stretch>
        </p:blipFill>
        <p:spPr>
          <a:xfrm>
            <a:off x="705612" y="1218819"/>
            <a:ext cx="10780776" cy="503834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a:latin typeface="Calibri"/>
                <a:ea typeface="Calibri"/>
                <a:cs typeface="Calibri"/>
                <a:sym typeface="Calibri"/>
              </a:rPr>
              <a:t>Outline</a:t>
            </a:r>
            <a:endParaRPr/>
          </a:p>
        </p:txBody>
      </p:sp>
      <p:sp>
        <p:nvSpPr>
          <p:cNvPr id="298" name="Google Shape;298;p2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rgbClr val="A5A5A5"/>
                </a:solidFill>
              </a:rPr>
              <a:t>Introduction and Problem Statement</a:t>
            </a:r>
            <a:endParaRPr sz="2400" dirty="0">
              <a:solidFill>
                <a:srgbClr val="A5A5A5"/>
              </a:solidFill>
            </a:endParaRPr>
          </a:p>
          <a:p>
            <a:pPr marL="285750" lvl="0" indent="-285750" algn="l" rtl="0">
              <a:lnSpc>
                <a:spcPct val="110000"/>
              </a:lnSpc>
              <a:spcBef>
                <a:spcPts val="1000"/>
              </a:spcBef>
              <a:spcAft>
                <a:spcPts val="0"/>
              </a:spcAft>
              <a:buSzPts val="2880"/>
              <a:buChar char="•"/>
            </a:pPr>
            <a:r>
              <a:rPr lang="en-US" sz="2400" dirty="0">
                <a:solidFill>
                  <a:srgbClr val="A5A5A5"/>
                </a:solidFill>
              </a:rPr>
              <a:t>Some Reinforcement Learning Algorithms</a:t>
            </a:r>
            <a:endParaRPr sz="2400" dirty="0">
              <a:solidFill>
                <a:srgbClr val="A5A5A5"/>
              </a:solidFill>
            </a:endParaRPr>
          </a:p>
          <a:p>
            <a:pPr marL="285750" lvl="0" indent="-285750" algn="l" rtl="0">
              <a:lnSpc>
                <a:spcPct val="110000"/>
              </a:lnSpc>
              <a:spcBef>
                <a:spcPts val="1000"/>
              </a:spcBef>
              <a:spcAft>
                <a:spcPts val="0"/>
              </a:spcAft>
              <a:buSzPts val="2880"/>
              <a:buChar char="•"/>
            </a:pPr>
            <a:r>
              <a:rPr lang="en-US" sz="2400" dirty="0">
                <a:solidFill>
                  <a:srgbClr val="A5A5A5"/>
                </a:solidFill>
              </a:rPr>
              <a:t>Reinforcement Learning for Control Systems Applications</a:t>
            </a:r>
            <a:endParaRPr dirty="0"/>
          </a:p>
          <a:p>
            <a:pPr marL="285750" lvl="0" indent="-285750" algn="l" rtl="0">
              <a:lnSpc>
                <a:spcPct val="110000"/>
              </a:lnSpc>
              <a:spcBef>
                <a:spcPts val="1000"/>
              </a:spcBef>
              <a:spcAft>
                <a:spcPts val="0"/>
              </a:spcAft>
              <a:buSzPts val="2880"/>
              <a:buChar char="•"/>
            </a:pPr>
            <a:r>
              <a:rPr lang="en-US" sz="2400" dirty="0">
                <a:solidFill>
                  <a:srgbClr val="A5A5A5"/>
                </a:solidFill>
              </a:rPr>
              <a:t>Literature Review</a:t>
            </a:r>
            <a:endParaRPr sz="2400" dirty="0">
              <a:solidFill>
                <a:srgbClr val="A5A5A5"/>
              </a:solidFill>
            </a:endParaRPr>
          </a:p>
          <a:p>
            <a:pPr marL="285750" lvl="0" indent="-285750" algn="l" rtl="0">
              <a:lnSpc>
                <a:spcPct val="110000"/>
              </a:lnSpc>
              <a:spcBef>
                <a:spcPts val="1000"/>
              </a:spcBef>
              <a:spcAft>
                <a:spcPts val="0"/>
              </a:spcAft>
              <a:buSzPts val="2880"/>
              <a:buChar char="•"/>
            </a:pPr>
            <a:r>
              <a:rPr lang="en-US" sz="2400" dirty="0">
                <a:solidFill>
                  <a:srgbClr val="A5A5A5"/>
                </a:solidFill>
              </a:rPr>
              <a:t>Quadcopter Flight Simulation Model</a:t>
            </a:r>
            <a:endParaRPr dirty="0"/>
          </a:p>
          <a:p>
            <a:pPr marL="285750" lvl="3" indent="-285750" algn="l" rtl="0">
              <a:lnSpc>
                <a:spcPct val="110000"/>
              </a:lnSpc>
              <a:spcBef>
                <a:spcPts val="1000"/>
              </a:spcBef>
              <a:spcAft>
                <a:spcPts val="0"/>
              </a:spcAft>
              <a:buSzPts val="2880"/>
              <a:buChar char="•"/>
            </a:pPr>
            <a:r>
              <a:rPr lang="en-US" sz="2400" dirty="0"/>
              <a:t>Flight Control System Structure</a:t>
            </a:r>
            <a:endParaRPr dirty="0"/>
          </a:p>
          <a:p>
            <a:pPr marL="285750" lvl="3" indent="-285750" algn="l" rtl="0">
              <a:lnSpc>
                <a:spcPct val="110000"/>
              </a:lnSpc>
              <a:spcBef>
                <a:spcPts val="1000"/>
              </a:spcBef>
              <a:spcAft>
                <a:spcPts val="0"/>
              </a:spcAft>
              <a:buSzPts val="2880"/>
              <a:buChar char="•"/>
            </a:pPr>
            <a:r>
              <a:rPr lang="en-US" sz="2400" dirty="0">
                <a:solidFill>
                  <a:srgbClr val="A5A5A5"/>
                </a:solidFill>
              </a:rPr>
              <a:t>Project Stages and Methodology</a:t>
            </a:r>
            <a:endParaRPr dirty="0"/>
          </a:p>
          <a:p>
            <a:pPr marL="285750" lvl="3" indent="-285750" algn="l" rtl="0">
              <a:lnSpc>
                <a:spcPct val="110000"/>
              </a:lnSpc>
              <a:spcBef>
                <a:spcPts val="1000"/>
              </a:spcBef>
              <a:spcAft>
                <a:spcPts val="0"/>
              </a:spcAft>
              <a:buSzPts val="2880"/>
              <a:buChar char="•"/>
            </a:pPr>
            <a:r>
              <a:rPr lang="en-US" sz="2400" dirty="0">
                <a:solidFill>
                  <a:srgbClr val="A5A5A5"/>
                </a:solidFill>
              </a:rPr>
              <a:t>Expected Results and Contributions</a:t>
            </a:r>
            <a:endParaRPr dirty="0"/>
          </a:p>
        </p:txBody>
      </p:sp>
      <p:sp>
        <p:nvSpPr>
          <p:cNvPr id="299" name="Google Shape;299;p2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300" name="Google Shape;300;p2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301" name="Google Shape;301;p2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 name="Picture 2">
            <a:extLst>
              <a:ext uri="{FF2B5EF4-FFF2-40B4-BE49-F238E27FC236}">
                <a16:creationId xmlns:a16="http://schemas.microsoft.com/office/drawing/2014/main" id="{B1A42368-7EE0-416D-892D-2773A3C63075}"/>
              </a:ext>
            </a:extLst>
          </p:cNvPr>
          <p:cNvPicPr>
            <a:picLocks noChangeAspect="1"/>
          </p:cNvPicPr>
          <p:nvPr/>
        </p:nvPicPr>
        <p:blipFill>
          <a:blip r:embed="rId3"/>
          <a:stretch>
            <a:fillRect/>
          </a:stretch>
        </p:blipFill>
        <p:spPr>
          <a:xfrm>
            <a:off x="762604" y="1130443"/>
            <a:ext cx="10524744" cy="5129784"/>
          </a:xfrm>
          <a:prstGeom prst="rect">
            <a:avLst/>
          </a:prstGeom>
        </p:spPr>
      </p:pic>
      <p:sp>
        <p:nvSpPr>
          <p:cNvPr id="307" name="Google Shape;307;p23"/>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308" name="Google Shape;308;p23"/>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309" name="Google Shape;309;p23"/>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10" name="Google Shape;310;p23"/>
          <p:cNvSpPr txBox="1">
            <a:spLocks noGrp="1"/>
          </p:cNvSpPr>
          <p:nvPr>
            <p:ph type="title"/>
          </p:nvPr>
        </p:nvSpPr>
        <p:spPr>
          <a:xfrm>
            <a:off x="0" y="0"/>
            <a:ext cx="12192000" cy="908050"/>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dirty="0">
                <a:latin typeface="Calibri" panose="020F0502020204030204" pitchFamily="34" charset="0"/>
                <a:ea typeface="Calibri" panose="020F0502020204030204" pitchFamily="34" charset="0"/>
                <a:cs typeface="Calibri" panose="020F0502020204030204" pitchFamily="34" charset="0"/>
                <a:sym typeface="Calibri"/>
              </a:rPr>
              <a:t>Flight </a:t>
            </a:r>
            <a:r>
              <a:rPr lang="tr-TR" dirty="0">
                <a:latin typeface="Calibri" panose="020F0502020204030204" pitchFamily="34" charset="0"/>
                <a:ea typeface="Calibri" panose="020F0502020204030204" pitchFamily="34" charset="0"/>
                <a:cs typeface="Calibri" panose="020F0502020204030204" pitchFamily="34" charset="0"/>
                <a:sym typeface="Calibri"/>
              </a:rPr>
              <a:t>Control</a:t>
            </a:r>
            <a:r>
              <a:rPr lang="en-US" dirty="0">
                <a:latin typeface="Calibri" panose="020F0502020204030204" pitchFamily="34" charset="0"/>
                <a:ea typeface="Calibri" panose="020F0502020204030204" pitchFamily="34" charset="0"/>
                <a:cs typeface="Calibri" panose="020F0502020204030204" pitchFamily="34" charset="0"/>
                <a:sym typeface="Calibri"/>
              </a:rPr>
              <a:t> System Structure</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12" name="Google Shape;312;p23"/>
          <p:cNvSpPr/>
          <p:nvPr/>
        </p:nvSpPr>
        <p:spPr>
          <a:xfrm>
            <a:off x="502891" y="2774461"/>
            <a:ext cx="2545976" cy="1326777"/>
          </a:xfrm>
          <a:prstGeom prst="roundRect">
            <a:avLst>
              <a:gd name="adj" fmla="val 16667"/>
            </a:avLst>
          </a:prstGeom>
          <a:no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13" name="Google Shape;313;p23"/>
          <p:cNvSpPr txBox="1"/>
          <p:nvPr/>
        </p:nvSpPr>
        <p:spPr>
          <a:xfrm>
            <a:off x="879409" y="2463399"/>
            <a:ext cx="118782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1800"/>
              <a:buFont typeface="Calibri"/>
              <a:buNone/>
            </a:pPr>
            <a:r>
              <a:rPr lang="en-US" sz="1800" b="0" i="0" u="none" strike="noStrike" cap="none" dirty="0">
                <a:solidFill>
                  <a:srgbClr val="FF0000"/>
                </a:solidFill>
                <a:latin typeface="Calibri"/>
                <a:ea typeface="Calibri"/>
                <a:cs typeface="Calibri"/>
                <a:sym typeface="Calibri"/>
              </a:rPr>
              <a:t>RL Agent</a:t>
            </a:r>
            <a:endParaRPr sz="1800" b="0" i="0" u="none" strike="noStrike" cap="none" dirty="0">
              <a:solidFill>
                <a:srgbClr val="FF0000"/>
              </a:solidFill>
              <a:latin typeface="Calibri"/>
              <a:ea typeface="Calibri"/>
              <a:cs typeface="Calibri"/>
              <a:sym typeface="Calibri"/>
            </a:endParaRPr>
          </a:p>
        </p:txBody>
      </p:sp>
      <p:sp>
        <p:nvSpPr>
          <p:cNvPr id="314" name="Google Shape;314;p23"/>
          <p:cNvSpPr/>
          <p:nvPr/>
        </p:nvSpPr>
        <p:spPr>
          <a:xfrm>
            <a:off x="4542402" y="2102108"/>
            <a:ext cx="2545976" cy="1461247"/>
          </a:xfrm>
          <a:prstGeom prst="roundRect">
            <a:avLst>
              <a:gd name="adj" fmla="val 16667"/>
            </a:avLst>
          </a:prstGeom>
          <a:no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15" name="Google Shape;315;p23"/>
          <p:cNvSpPr txBox="1"/>
          <p:nvPr/>
        </p:nvSpPr>
        <p:spPr>
          <a:xfrm>
            <a:off x="5367367" y="1732776"/>
            <a:ext cx="113851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1800"/>
              <a:buFont typeface="Calibri"/>
              <a:buNone/>
            </a:pPr>
            <a:r>
              <a:rPr lang="en-US" sz="1800" b="0" i="0" u="none" strike="noStrike" cap="none" dirty="0">
                <a:solidFill>
                  <a:srgbClr val="FF0000"/>
                </a:solidFill>
                <a:latin typeface="Calibri"/>
                <a:ea typeface="Calibri"/>
                <a:cs typeface="Calibri"/>
                <a:sym typeface="Calibri"/>
              </a:rPr>
              <a:t>RL Agent</a:t>
            </a:r>
            <a:endParaRPr sz="1800" b="0" i="0" u="none" strike="noStrike" cap="none" dirty="0">
              <a:solidFill>
                <a:srgbClr val="FF0000"/>
              </a:solidFill>
              <a:latin typeface="Calibri"/>
              <a:ea typeface="Calibri"/>
              <a:cs typeface="Calibri"/>
              <a:sym typeface="Calibri"/>
            </a:endParaRPr>
          </a:p>
        </p:txBody>
      </p:sp>
      <p:pic>
        <p:nvPicPr>
          <p:cNvPr id="11" name="Picture 10">
            <a:extLst>
              <a:ext uri="{FF2B5EF4-FFF2-40B4-BE49-F238E27FC236}">
                <a16:creationId xmlns:a16="http://schemas.microsoft.com/office/drawing/2014/main" id="{67049ACC-9EC4-4DAF-B7F4-C2CF6AFEE1AE}"/>
              </a:ext>
            </a:extLst>
          </p:cNvPr>
          <p:cNvPicPr>
            <a:picLocks noChangeAspect="1"/>
          </p:cNvPicPr>
          <p:nvPr/>
        </p:nvPicPr>
        <p:blipFill>
          <a:blip r:embed="rId4"/>
          <a:stretch>
            <a:fillRect/>
          </a:stretch>
        </p:blipFill>
        <p:spPr>
          <a:xfrm>
            <a:off x="7958168" y="979769"/>
            <a:ext cx="4094978" cy="19246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fade">
                                      <p:cBhvr>
                                        <p:cTn id="7" dur="2000"/>
                                        <p:tgtEl>
                                          <p:spTgt spid="312"/>
                                        </p:tgtEl>
                                      </p:cBhvr>
                                    </p:animEffect>
                                  </p:childTnLst>
                                </p:cTn>
                              </p:par>
                              <p:par>
                                <p:cTn id="8" presetID="10" presetClass="entr" presetSubtype="0" fill="hold" nodeType="withEffect">
                                  <p:stCondLst>
                                    <p:cond delay="0"/>
                                  </p:stCondLst>
                                  <p:childTnLst>
                                    <p:set>
                                      <p:cBhvr>
                                        <p:cTn id="9" dur="1" fill="hold">
                                          <p:stCondLst>
                                            <p:cond delay="0"/>
                                          </p:stCondLst>
                                        </p:cTn>
                                        <p:tgtEl>
                                          <p:spTgt spid="313"/>
                                        </p:tgtEl>
                                        <p:attrNameLst>
                                          <p:attrName>style.visibility</p:attrName>
                                        </p:attrNameLst>
                                      </p:cBhvr>
                                      <p:to>
                                        <p:strVal val="visible"/>
                                      </p:to>
                                    </p:set>
                                    <p:animEffect transition="in" filter="fade">
                                      <p:cBhvr>
                                        <p:cTn id="10" dur="2000"/>
                                        <p:tgtEl>
                                          <p:spTgt spid="313"/>
                                        </p:tgtEl>
                                      </p:cBhvr>
                                    </p:animEffect>
                                  </p:childTnLst>
                                </p:cTn>
                              </p:par>
                              <p:par>
                                <p:cTn id="11" presetID="10" presetClass="entr" presetSubtype="0" fill="hold" nodeType="withEffect">
                                  <p:stCondLst>
                                    <p:cond delay="0"/>
                                  </p:stCondLst>
                                  <p:childTnLst>
                                    <p:set>
                                      <p:cBhvr>
                                        <p:cTn id="12" dur="1" fill="hold">
                                          <p:stCondLst>
                                            <p:cond delay="0"/>
                                          </p:stCondLst>
                                        </p:cTn>
                                        <p:tgtEl>
                                          <p:spTgt spid="314"/>
                                        </p:tgtEl>
                                        <p:attrNameLst>
                                          <p:attrName>style.visibility</p:attrName>
                                        </p:attrNameLst>
                                      </p:cBhvr>
                                      <p:to>
                                        <p:strVal val="visible"/>
                                      </p:to>
                                    </p:set>
                                    <p:animEffect transition="in" filter="fade">
                                      <p:cBhvr>
                                        <p:cTn id="13" dur="2000"/>
                                        <p:tgtEl>
                                          <p:spTgt spid="314"/>
                                        </p:tgtEl>
                                      </p:cBhvr>
                                    </p:animEffect>
                                  </p:childTnLst>
                                </p:cTn>
                              </p:par>
                              <p:par>
                                <p:cTn id="14" presetID="10" presetClass="entr" presetSubtype="0" fill="hold" nodeType="withEffect">
                                  <p:stCondLst>
                                    <p:cond delay="0"/>
                                  </p:stCondLst>
                                  <p:childTnLst>
                                    <p:set>
                                      <p:cBhvr>
                                        <p:cTn id="15" dur="1" fill="hold">
                                          <p:stCondLst>
                                            <p:cond delay="0"/>
                                          </p:stCondLst>
                                        </p:cTn>
                                        <p:tgtEl>
                                          <p:spTgt spid="315"/>
                                        </p:tgtEl>
                                        <p:attrNameLst>
                                          <p:attrName>style.visibility</p:attrName>
                                        </p:attrNameLst>
                                      </p:cBhvr>
                                      <p:to>
                                        <p:strVal val="visible"/>
                                      </p:to>
                                    </p:set>
                                    <p:animEffect transition="in" filter="fade">
                                      <p:cBhvr>
                                        <p:cTn id="16" dur="20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Google Shape;321;p24"/>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a:latin typeface="Calibri"/>
                <a:ea typeface="Calibri"/>
                <a:cs typeface="Calibri"/>
                <a:sym typeface="Calibri"/>
              </a:rPr>
              <a:t>Solution Approach	</a:t>
            </a:r>
            <a:endParaRPr/>
          </a:p>
        </p:txBody>
      </p:sp>
      <p:sp>
        <p:nvSpPr>
          <p:cNvPr id="322" name="Google Shape;322;p24"/>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323" name="Google Shape;323;p24"/>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324" name="Google Shape;324;p24"/>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325" name="Google Shape;325;p24"/>
          <p:cNvSpPr txBox="1"/>
          <p:nvPr/>
        </p:nvSpPr>
        <p:spPr>
          <a:xfrm>
            <a:off x="1308294" y="1519311"/>
            <a:ext cx="10045505" cy="4527528"/>
          </a:xfrm>
          <a:prstGeom prst="rect">
            <a:avLst/>
          </a:prstGeom>
          <a:noFill/>
          <a:ln>
            <a:noFill/>
          </a:ln>
        </p:spPr>
        <p:txBody>
          <a:bodyPr spcFirstLastPara="1" wrap="square" lIns="91425" tIns="45700" rIns="91425" bIns="45700" anchor="t" anchorCtr="0">
            <a:normAutofit lnSpcReduction="10000"/>
          </a:bodyPr>
          <a:lstStyle/>
          <a:p>
            <a:pPr marL="228600" marR="0" lvl="0" indent="-228600" algn="l" rtl="0">
              <a:lnSpc>
                <a:spcPct val="110000"/>
              </a:lnSpc>
              <a:spcBef>
                <a:spcPts val="0"/>
              </a:spcBef>
              <a:spcAft>
                <a:spcPts val="0"/>
              </a:spcAft>
              <a:buClr>
                <a:schemeClr val="accent1"/>
              </a:buClr>
              <a:buSzPct val="119999"/>
              <a:buFont typeface="Arial"/>
              <a:buChar char="•"/>
            </a:pPr>
            <a:r>
              <a:rPr lang="en-US" sz="2800" b="0" i="0" u="none" strike="noStrike" cap="none" dirty="0">
                <a:solidFill>
                  <a:schemeClr val="dk1"/>
                </a:solidFill>
                <a:latin typeface="+mj-lt"/>
                <a:ea typeface="Calibri"/>
                <a:cs typeface="Calibri"/>
                <a:sym typeface="Calibri"/>
              </a:rPr>
              <a:t>Reinforcement Learning (RL) stands out as a powerful technique for making optimal decisions in dynamic and uncertain environments.</a:t>
            </a:r>
            <a:endParaRPr sz="2800" b="0" i="0" u="none" strike="noStrike" cap="none" dirty="0">
              <a:solidFill>
                <a:schemeClr val="dk1"/>
              </a:solidFill>
              <a:latin typeface="+mj-lt"/>
              <a:ea typeface="Calibri"/>
              <a:cs typeface="Calibri"/>
              <a:sym typeface="Calibri"/>
            </a:endParaRPr>
          </a:p>
          <a:p>
            <a:pPr marL="228600" marR="0" lvl="0" indent="-228600" algn="l" rtl="0">
              <a:lnSpc>
                <a:spcPct val="110000"/>
              </a:lnSpc>
              <a:spcBef>
                <a:spcPts val="1000"/>
              </a:spcBef>
              <a:spcAft>
                <a:spcPts val="0"/>
              </a:spcAft>
              <a:buClr>
                <a:schemeClr val="accent1"/>
              </a:buClr>
              <a:buSzPct val="119999"/>
              <a:buFont typeface="Arial"/>
              <a:buChar char="•"/>
            </a:pPr>
            <a:r>
              <a:rPr lang="en-US" sz="2800" b="0" i="0" u="none" strike="noStrike" cap="none" dirty="0">
                <a:solidFill>
                  <a:schemeClr val="dk1"/>
                </a:solidFill>
                <a:latin typeface="+mj-lt"/>
                <a:ea typeface="Calibri"/>
                <a:cs typeface="Calibri"/>
                <a:sym typeface="Calibri"/>
              </a:rPr>
              <a:t>In this project, we aim to develop an RL-based agent to control the attitude angles of the quadcopter.</a:t>
            </a:r>
            <a:endParaRPr sz="2800" b="0" i="0" u="none" strike="noStrike" cap="none" dirty="0">
              <a:solidFill>
                <a:schemeClr val="dk1"/>
              </a:solidFill>
              <a:latin typeface="+mj-lt"/>
              <a:ea typeface="Calibri"/>
              <a:cs typeface="Calibri"/>
              <a:sym typeface="Calibri"/>
            </a:endParaRPr>
          </a:p>
          <a:p>
            <a:pPr marL="228600" marR="0" lvl="0" indent="-228600" algn="l" rtl="0">
              <a:lnSpc>
                <a:spcPct val="110000"/>
              </a:lnSpc>
              <a:spcBef>
                <a:spcPts val="1000"/>
              </a:spcBef>
              <a:spcAft>
                <a:spcPts val="0"/>
              </a:spcAft>
              <a:buClr>
                <a:schemeClr val="accent1"/>
              </a:buClr>
              <a:buSzPct val="119999"/>
              <a:buFont typeface="Arial"/>
              <a:buChar char="•"/>
            </a:pPr>
            <a:r>
              <a:rPr lang="en-US" sz="2800" b="0" i="0" u="none" strike="noStrike" cap="none" dirty="0">
                <a:solidFill>
                  <a:schemeClr val="dk1"/>
                </a:solidFill>
                <a:latin typeface="+mj-lt"/>
                <a:ea typeface="Calibri"/>
                <a:cs typeface="Calibri"/>
                <a:sym typeface="Calibri"/>
              </a:rPr>
              <a:t>The agent will learn optimal motion policies by observing and interacting with the quadcopter's environment.</a:t>
            </a:r>
            <a:endParaRPr sz="2800" b="0" i="0" u="none" strike="noStrike" cap="none" dirty="0">
              <a:solidFill>
                <a:schemeClr val="dk1"/>
              </a:solidFill>
              <a:latin typeface="+mj-lt"/>
              <a:ea typeface="Calibri"/>
              <a:cs typeface="Calibri"/>
              <a:sym typeface="Calibri"/>
            </a:endParaRPr>
          </a:p>
          <a:p>
            <a:pPr marL="228600" marR="0" lvl="0" indent="-228600" algn="l" rtl="0">
              <a:lnSpc>
                <a:spcPct val="110000"/>
              </a:lnSpc>
              <a:spcBef>
                <a:spcPts val="1000"/>
              </a:spcBef>
              <a:spcAft>
                <a:spcPts val="0"/>
              </a:spcAft>
              <a:buClr>
                <a:schemeClr val="accent1"/>
              </a:buClr>
              <a:buSzPct val="119999"/>
              <a:buFont typeface="Arial"/>
              <a:buChar char="•"/>
            </a:pPr>
            <a:r>
              <a:rPr lang="en-US" sz="2800" b="0" i="0" u="none" strike="noStrike" cap="none" dirty="0">
                <a:solidFill>
                  <a:schemeClr val="dk1"/>
                </a:solidFill>
                <a:latin typeface="+mj-lt"/>
                <a:ea typeface="Calibri"/>
                <a:cs typeface="Calibri"/>
                <a:sym typeface="Calibri"/>
              </a:rPr>
              <a:t>RL Algorithms : Deep Deterministic Policy Gradient (DDPG) , Proximal Policy Optimization (PPO) </a:t>
            </a:r>
            <a:endParaRPr dirty="0">
              <a:latin typeface="+mj-lt"/>
            </a:endParaRPr>
          </a:p>
          <a:p>
            <a:pPr marL="685800" marR="0" lvl="1" indent="-59436" algn="just" rtl="0">
              <a:lnSpc>
                <a:spcPct val="110000"/>
              </a:lnSpc>
              <a:spcBef>
                <a:spcPts val="600"/>
              </a:spcBef>
              <a:spcAft>
                <a:spcPts val="0"/>
              </a:spcAft>
              <a:buClr>
                <a:schemeClr val="accent1"/>
              </a:buClr>
              <a:buSzPct val="119999"/>
              <a:buFont typeface="Arial"/>
              <a:buNone/>
            </a:pPr>
            <a:endParaRPr sz="2400" b="0" i="0" u="none" strike="noStrike" cap="none" dirty="0">
              <a:solidFill>
                <a:schemeClr val="dk1"/>
              </a:solidFill>
              <a:latin typeface="+mj-lt"/>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5"/>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a:latin typeface="Calibri"/>
                <a:ea typeface="Calibri"/>
                <a:cs typeface="Calibri"/>
                <a:sym typeface="Calibri"/>
              </a:rPr>
              <a:t>Outline</a:t>
            </a:r>
            <a:endParaRPr/>
          </a:p>
        </p:txBody>
      </p:sp>
      <p:sp>
        <p:nvSpPr>
          <p:cNvPr id="331" name="Google Shape;331;p25"/>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rgbClr val="A5A5A5"/>
                </a:solidFill>
              </a:rPr>
              <a:t>Introduction and Problem Statement</a:t>
            </a:r>
            <a:endParaRPr sz="2400" dirty="0">
              <a:solidFill>
                <a:srgbClr val="A5A5A5"/>
              </a:solidFill>
            </a:endParaRPr>
          </a:p>
          <a:p>
            <a:pPr marL="285750" lvl="0" indent="-285750" algn="l" rtl="0">
              <a:lnSpc>
                <a:spcPct val="110000"/>
              </a:lnSpc>
              <a:spcBef>
                <a:spcPts val="1000"/>
              </a:spcBef>
              <a:spcAft>
                <a:spcPts val="0"/>
              </a:spcAft>
              <a:buSzPts val="2880"/>
              <a:buChar char="•"/>
            </a:pPr>
            <a:r>
              <a:rPr lang="en-US" sz="2400" dirty="0">
                <a:solidFill>
                  <a:srgbClr val="A5A5A5"/>
                </a:solidFill>
              </a:rPr>
              <a:t>Some Reinforcement Learning Algorithms</a:t>
            </a:r>
            <a:endParaRPr sz="2400" dirty="0">
              <a:solidFill>
                <a:srgbClr val="A5A5A5"/>
              </a:solidFill>
            </a:endParaRPr>
          </a:p>
          <a:p>
            <a:pPr marL="285750" lvl="0" indent="-285750" algn="l" rtl="0">
              <a:lnSpc>
                <a:spcPct val="110000"/>
              </a:lnSpc>
              <a:spcBef>
                <a:spcPts val="1000"/>
              </a:spcBef>
              <a:spcAft>
                <a:spcPts val="0"/>
              </a:spcAft>
              <a:buSzPts val="2880"/>
              <a:buChar char="•"/>
            </a:pPr>
            <a:r>
              <a:rPr lang="en-US" sz="2400" dirty="0">
                <a:solidFill>
                  <a:srgbClr val="A5A5A5"/>
                </a:solidFill>
              </a:rPr>
              <a:t>Reinforcement Learning for Control Systems Applications</a:t>
            </a:r>
            <a:endParaRPr dirty="0"/>
          </a:p>
          <a:p>
            <a:pPr marL="285750" lvl="0" indent="-285750" algn="l" rtl="0">
              <a:lnSpc>
                <a:spcPct val="110000"/>
              </a:lnSpc>
              <a:spcBef>
                <a:spcPts val="1000"/>
              </a:spcBef>
              <a:spcAft>
                <a:spcPts val="0"/>
              </a:spcAft>
              <a:buSzPts val="2880"/>
              <a:buChar char="•"/>
            </a:pPr>
            <a:r>
              <a:rPr lang="en-US" sz="2400" dirty="0">
                <a:solidFill>
                  <a:srgbClr val="A5A5A5"/>
                </a:solidFill>
              </a:rPr>
              <a:t>Literature Review</a:t>
            </a:r>
            <a:endParaRPr sz="2400" dirty="0">
              <a:solidFill>
                <a:srgbClr val="A5A5A5"/>
              </a:solidFill>
            </a:endParaRPr>
          </a:p>
          <a:p>
            <a:pPr marL="285750" lvl="0" indent="-285750" algn="l" rtl="0">
              <a:lnSpc>
                <a:spcPct val="110000"/>
              </a:lnSpc>
              <a:spcBef>
                <a:spcPts val="1000"/>
              </a:spcBef>
              <a:spcAft>
                <a:spcPts val="0"/>
              </a:spcAft>
              <a:buSzPts val="2880"/>
              <a:buChar char="•"/>
            </a:pPr>
            <a:r>
              <a:rPr lang="en-US" sz="2400" dirty="0">
                <a:solidFill>
                  <a:srgbClr val="A5A5A5"/>
                </a:solidFill>
              </a:rPr>
              <a:t>Quadcopter Flight Simulation Model</a:t>
            </a:r>
            <a:endParaRPr dirty="0"/>
          </a:p>
          <a:p>
            <a:pPr marL="285750" lvl="3" indent="-285750" algn="l" rtl="0">
              <a:lnSpc>
                <a:spcPct val="110000"/>
              </a:lnSpc>
              <a:spcBef>
                <a:spcPts val="1000"/>
              </a:spcBef>
              <a:spcAft>
                <a:spcPts val="0"/>
              </a:spcAft>
              <a:buSzPts val="2880"/>
              <a:buChar char="•"/>
            </a:pPr>
            <a:r>
              <a:rPr lang="en-US" sz="2400" dirty="0">
                <a:solidFill>
                  <a:srgbClr val="A5A5A5"/>
                </a:solidFill>
              </a:rPr>
              <a:t>Flight Control System Structure</a:t>
            </a:r>
            <a:endParaRPr dirty="0"/>
          </a:p>
          <a:p>
            <a:pPr marL="285750" lvl="3" indent="-285750" algn="l" rtl="0">
              <a:lnSpc>
                <a:spcPct val="110000"/>
              </a:lnSpc>
              <a:spcBef>
                <a:spcPts val="1000"/>
              </a:spcBef>
              <a:spcAft>
                <a:spcPts val="0"/>
              </a:spcAft>
              <a:buSzPts val="2880"/>
              <a:buChar char="•"/>
            </a:pPr>
            <a:r>
              <a:rPr lang="en-US" sz="2400" dirty="0"/>
              <a:t>Project Stages and Methodology</a:t>
            </a:r>
            <a:endParaRPr dirty="0"/>
          </a:p>
          <a:p>
            <a:pPr marL="285750" lvl="3" indent="-285750" algn="l" rtl="0">
              <a:lnSpc>
                <a:spcPct val="110000"/>
              </a:lnSpc>
              <a:spcBef>
                <a:spcPts val="1000"/>
              </a:spcBef>
              <a:spcAft>
                <a:spcPts val="0"/>
              </a:spcAft>
              <a:buSzPts val="2880"/>
              <a:buChar char="•"/>
            </a:pPr>
            <a:r>
              <a:rPr lang="en-US" sz="2400" dirty="0">
                <a:solidFill>
                  <a:srgbClr val="A5A5A5"/>
                </a:solidFill>
              </a:rPr>
              <a:t>Expected Results and Contributions</a:t>
            </a:r>
            <a:endParaRPr dirty="0"/>
          </a:p>
        </p:txBody>
      </p:sp>
      <p:sp>
        <p:nvSpPr>
          <p:cNvPr id="332" name="Google Shape;332;p25"/>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333" name="Google Shape;333;p25"/>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334" name="Google Shape;334;p25"/>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106" name="Google Shape;106;p3"/>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latin typeface="+mj-lt"/>
              </a:rPr>
              <a:t>Introduction and Problem Statement</a:t>
            </a:r>
            <a:endParaRPr sz="2400" dirty="0">
              <a:latin typeface="+mj-lt"/>
            </a:endParaRPr>
          </a:p>
          <a:p>
            <a:pPr marL="285750" lvl="0" indent="-285750" algn="l" rtl="0">
              <a:lnSpc>
                <a:spcPct val="110000"/>
              </a:lnSpc>
              <a:spcBef>
                <a:spcPts val="1000"/>
              </a:spcBef>
              <a:spcAft>
                <a:spcPts val="0"/>
              </a:spcAft>
              <a:buSzPts val="2880"/>
              <a:buChar char="•"/>
            </a:pPr>
            <a:r>
              <a:rPr lang="en-US" sz="2400" dirty="0">
                <a:solidFill>
                  <a:srgbClr val="A5A5A5"/>
                </a:solidFill>
                <a:latin typeface="+mj-lt"/>
              </a:rPr>
              <a:t>Some Reinforcement Learning Algorithms</a:t>
            </a:r>
            <a:endParaRPr sz="2400" dirty="0">
              <a:solidFill>
                <a:srgbClr val="A5A5A5"/>
              </a:solidFill>
              <a:latin typeface="+mj-lt"/>
            </a:endParaRPr>
          </a:p>
          <a:p>
            <a:pPr marL="285750" lvl="0" indent="-285750" algn="l" rtl="0">
              <a:lnSpc>
                <a:spcPct val="110000"/>
              </a:lnSpc>
              <a:spcBef>
                <a:spcPts val="1000"/>
              </a:spcBef>
              <a:spcAft>
                <a:spcPts val="0"/>
              </a:spcAft>
              <a:buSzPts val="2880"/>
              <a:buChar char="•"/>
            </a:pPr>
            <a:r>
              <a:rPr lang="en-US" sz="2400" dirty="0">
                <a:solidFill>
                  <a:srgbClr val="A5A5A5"/>
                </a:solidFill>
                <a:latin typeface="+mj-lt"/>
              </a:rPr>
              <a:t>Reinforcement Learning for Control Systems Applications</a:t>
            </a:r>
            <a:endParaRPr dirty="0">
              <a:latin typeface="+mj-lt"/>
            </a:endParaRPr>
          </a:p>
          <a:p>
            <a:pPr marL="285750" lvl="0" indent="-285750" algn="l" rtl="0">
              <a:lnSpc>
                <a:spcPct val="110000"/>
              </a:lnSpc>
              <a:spcBef>
                <a:spcPts val="1000"/>
              </a:spcBef>
              <a:spcAft>
                <a:spcPts val="0"/>
              </a:spcAft>
              <a:buSzPts val="2880"/>
              <a:buChar char="•"/>
            </a:pPr>
            <a:r>
              <a:rPr lang="en-US" sz="2400" dirty="0">
                <a:solidFill>
                  <a:srgbClr val="A5A5A5"/>
                </a:solidFill>
                <a:latin typeface="+mj-lt"/>
              </a:rPr>
              <a:t>Literature Review</a:t>
            </a:r>
            <a:endParaRPr sz="2400" dirty="0">
              <a:solidFill>
                <a:srgbClr val="A5A5A5"/>
              </a:solidFill>
              <a:latin typeface="+mj-lt"/>
            </a:endParaRPr>
          </a:p>
          <a:p>
            <a:pPr marL="285750" lvl="0" indent="-285750" algn="l" rtl="0">
              <a:lnSpc>
                <a:spcPct val="110000"/>
              </a:lnSpc>
              <a:spcBef>
                <a:spcPts val="1000"/>
              </a:spcBef>
              <a:spcAft>
                <a:spcPts val="0"/>
              </a:spcAft>
              <a:buSzPts val="2880"/>
              <a:buChar char="•"/>
            </a:pPr>
            <a:r>
              <a:rPr lang="en-US" sz="2400" dirty="0">
                <a:solidFill>
                  <a:srgbClr val="A5A5A5"/>
                </a:solidFill>
                <a:latin typeface="+mj-lt"/>
              </a:rPr>
              <a:t>Quadcopter Flight Simulation Model</a:t>
            </a:r>
            <a:endParaRPr dirty="0">
              <a:latin typeface="+mj-lt"/>
            </a:endParaRPr>
          </a:p>
          <a:p>
            <a:pPr marL="285750" lvl="3" indent="-285750" algn="l" rtl="0">
              <a:lnSpc>
                <a:spcPct val="110000"/>
              </a:lnSpc>
              <a:spcBef>
                <a:spcPts val="1000"/>
              </a:spcBef>
              <a:spcAft>
                <a:spcPts val="0"/>
              </a:spcAft>
              <a:buSzPts val="2880"/>
              <a:buChar char="•"/>
            </a:pPr>
            <a:r>
              <a:rPr lang="en-US" sz="2400" dirty="0">
                <a:solidFill>
                  <a:srgbClr val="A5A5A5"/>
                </a:solidFill>
                <a:latin typeface="+mj-lt"/>
              </a:rPr>
              <a:t>Flight Control System Structure</a:t>
            </a:r>
            <a:endParaRPr dirty="0">
              <a:latin typeface="+mj-lt"/>
            </a:endParaRPr>
          </a:p>
          <a:p>
            <a:pPr marL="285750" lvl="3" indent="-285750" algn="l" rtl="0">
              <a:lnSpc>
                <a:spcPct val="110000"/>
              </a:lnSpc>
              <a:spcBef>
                <a:spcPts val="1000"/>
              </a:spcBef>
              <a:spcAft>
                <a:spcPts val="0"/>
              </a:spcAft>
              <a:buSzPts val="2880"/>
              <a:buChar char="•"/>
            </a:pPr>
            <a:r>
              <a:rPr lang="en-US" sz="2400" dirty="0">
                <a:solidFill>
                  <a:srgbClr val="A5A5A5"/>
                </a:solidFill>
                <a:latin typeface="+mj-lt"/>
              </a:rPr>
              <a:t>Project Stages and Methodology</a:t>
            </a:r>
            <a:endParaRPr dirty="0">
              <a:latin typeface="+mj-lt"/>
            </a:endParaRPr>
          </a:p>
          <a:p>
            <a:pPr marL="285750" lvl="3" indent="-285750" algn="l" rtl="0">
              <a:lnSpc>
                <a:spcPct val="110000"/>
              </a:lnSpc>
              <a:spcBef>
                <a:spcPts val="1000"/>
              </a:spcBef>
              <a:spcAft>
                <a:spcPts val="0"/>
              </a:spcAft>
              <a:buSzPts val="2880"/>
              <a:buChar char="•"/>
            </a:pPr>
            <a:r>
              <a:rPr lang="en-US" sz="2400" dirty="0">
                <a:solidFill>
                  <a:srgbClr val="A5A5A5"/>
                </a:solidFill>
                <a:latin typeface="+mj-lt"/>
              </a:rPr>
              <a:t>Expected Results and Contributions</a:t>
            </a:r>
            <a:endParaRPr dirty="0">
              <a:latin typeface="+mj-lt"/>
            </a:endParaRPr>
          </a:p>
        </p:txBody>
      </p:sp>
      <p:sp>
        <p:nvSpPr>
          <p:cNvPr id="107" name="Google Shape;107;p3"/>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108" name="Google Shape;108;p3"/>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Proposal</a:t>
            </a:r>
            <a:endParaRPr dirty="0"/>
          </a:p>
        </p:txBody>
      </p:sp>
      <p:sp>
        <p:nvSpPr>
          <p:cNvPr id="109" name="Google Shape;109;p3"/>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a:t>Project Stages and Methodology</a:t>
            </a:r>
            <a:endParaRPr/>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mc:AlternateContent xmlns:mc="http://schemas.openxmlformats.org/markup-compatibility/2006" xmlns:a14="http://schemas.microsoft.com/office/drawing/2010/main">
        <mc:Choice Requires="a14">
          <p:sp>
            <p:nvSpPr>
              <p:cNvPr id="344" name="Google Shape;344;p26"/>
              <p:cNvSpPr txBox="1"/>
              <p:nvPr/>
            </p:nvSpPr>
            <p:spPr>
              <a:xfrm>
                <a:off x="1308294" y="1130710"/>
                <a:ext cx="10045505" cy="5083277"/>
              </a:xfrm>
              <a:prstGeom prst="rect">
                <a:avLst/>
              </a:prstGeom>
              <a:noFill/>
              <a:ln>
                <a:noFill/>
              </a:ln>
            </p:spPr>
            <p:txBody>
              <a:bodyPr spcFirstLastPara="1" wrap="square" lIns="91425" tIns="45700" rIns="91425" bIns="45700" anchor="t" anchorCtr="0">
                <a:normAutofit lnSpcReduction="10000"/>
              </a:bodyPr>
              <a:lstStyle/>
              <a:p>
                <a:pPr marL="228600" marR="0" lvl="0" indent="-228600" algn="l" rtl="0">
                  <a:lnSpc>
                    <a:spcPct val="110000"/>
                  </a:lnSpc>
                  <a:spcBef>
                    <a:spcPts val="0"/>
                  </a:spcBef>
                  <a:spcAft>
                    <a:spcPts val="0"/>
                  </a:spcAft>
                  <a:buClr>
                    <a:schemeClr val="accent1"/>
                  </a:buClr>
                  <a:buSzPct val="119999"/>
                  <a:buFont typeface="Arial"/>
                  <a:buChar char="•"/>
                </a:pPr>
                <a:r>
                  <a:rPr lang="en-US" sz="2800" b="0" i="0" u="none" strike="noStrike" cap="none" dirty="0">
                    <a:solidFill>
                      <a:schemeClr val="dk1"/>
                    </a:solidFill>
                    <a:latin typeface="+mj-lt"/>
                    <a:ea typeface="Calibri"/>
                    <a:cs typeface="Calibri"/>
                    <a:sym typeface="Calibri"/>
                  </a:rPr>
                  <a:t>Environment modeling and feature identification</a:t>
                </a:r>
                <a:endParaRPr sz="2800" b="0" i="0" u="none" strike="noStrike" cap="none" dirty="0">
                  <a:solidFill>
                    <a:schemeClr val="dk1"/>
                  </a:solidFill>
                  <a:latin typeface="+mj-lt"/>
                  <a:ea typeface="Calibri"/>
                  <a:cs typeface="Calibri"/>
                  <a:sym typeface="Calibri"/>
                </a:endParaRPr>
              </a:p>
              <a:p>
                <a:pPr marL="685800" marR="0" lvl="1" indent="-228600" algn="just" rtl="0">
                  <a:lnSpc>
                    <a:spcPct val="110000"/>
                  </a:lnSpc>
                  <a:spcBef>
                    <a:spcPts val="600"/>
                  </a:spcBef>
                  <a:spcAft>
                    <a:spcPts val="0"/>
                  </a:spcAft>
                  <a:buClr>
                    <a:schemeClr val="accent1"/>
                  </a:buClr>
                  <a:buSzPct val="119999"/>
                  <a:buFont typeface="Arial"/>
                  <a:buChar char="•"/>
                </a:pPr>
                <a:r>
                  <a:rPr lang="en-US" sz="2400" b="0" i="0" u="none" strike="noStrike" cap="none" dirty="0">
                    <a:solidFill>
                      <a:schemeClr val="dk1"/>
                    </a:solidFill>
                    <a:latin typeface="+mj-lt"/>
                    <a:ea typeface="Calibri"/>
                    <a:cs typeface="Calibri"/>
                    <a:sym typeface="Calibri"/>
                  </a:rPr>
                  <a:t> A mathematical framework will be established to model the physical and dynamic characteristics of the quadcopter.</a:t>
                </a:r>
                <a:endParaRPr sz="2400" b="0" i="0" u="none" strike="noStrike" cap="none" dirty="0">
                  <a:solidFill>
                    <a:schemeClr val="dk1"/>
                  </a:solidFill>
                  <a:latin typeface="+mj-lt"/>
                  <a:ea typeface="Calibri"/>
                  <a:cs typeface="Calibri"/>
                  <a:sym typeface="Calibri"/>
                </a:endParaRPr>
              </a:p>
              <a:p>
                <a:pPr marL="228600" marR="0" lvl="0" indent="-228600" algn="l" rtl="0">
                  <a:lnSpc>
                    <a:spcPct val="110000"/>
                  </a:lnSpc>
                  <a:spcBef>
                    <a:spcPts val="1000"/>
                  </a:spcBef>
                  <a:spcAft>
                    <a:spcPts val="0"/>
                  </a:spcAft>
                  <a:buClr>
                    <a:schemeClr val="accent1"/>
                  </a:buClr>
                  <a:buSzPct val="119999"/>
                  <a:buFont typeface="Arial"/>
                  <a:buChar char="•"/>
                </a:pPr>
                <a:r>
                  <a:rPr lang="en-US" sz="2800" b="0" i="0" u="none" strike="noStrike" cap="none" dirty="0">
                    <a:solidFill>
                      <a:schemeClr val="dk1"/>
                    </a:solidFill>
                    <a:latin typeface="+mj-lt"/>
                    <a:ea typeface="Calibri"/>
                    <a:cs typeface="Calibri"/>
                    <a:sym typeface="Calibri"/>
                  </a:rPr>
                  <a:t>Definition of Action and Observation Spaces </a:t>
                </a:r>
                <a:endParaRPr sz="2800" b="0" i="0" u="none" strike="noStrike" cap="none" dirty="0">
                  <a:solidFill>
                    <a:schemeClr val="dk1"/>
                  </a:solidFill>
                  <a:latin typeface="+mj-lt"/>
                  <a:ea typeface="Calibri"/>
                  <a:cs typeface="Calibri"/>
                  <a:sym typeface="Calibri"/>
                </a:endParaRPr>
              </a:p>
              <a:p>
                <a:pPr marL="685800" marR="0" lvl="1" indent="-228600" algn="just" rtl="0">
                  <a:lnSpc>
                    <a:spcPct val="110000"/>
                  </a:lnSpc>
                  <a:spcBef>
                    <a:spcPts val="600"/>
                  </a:spcBef>
                  <a:spcAft>
                    <a:spcPts val="0"/>
                  </a:spcAft>
                  <a:buClr>
                    <a:schemeClr val="accent1"/>
                  </a:buClr>
                  <a:buSzPct val="119999"/>
                  <a:buFont typeface="Arial"/>
                  <a:buChar char="•"/>
                </a:pPr>
                <a:r>
                  <a:rPr lang="en-US" sz="2400" b="0" i="0" u="none" strike="noStrike" cap="none" dirty="0">
                    <a:solidFill>
                      <a:schemeClr val="dk1"/>
                    </a:solidFill>
                    <a:latin typeface="+mj-lt"/>
                    <a:ea typeface="Calibri"/>
                    <a:cs typeface="Calibri"/>
                    <a:sym typeface="Calibri"/>
                  </a:rPr>
                  <a:t>The action space representing possible movements of the quadcopter will be determined, and observations from the environment will be identified.</a:t>
                </a:r>
                <a:endParaRPr dirty="0">
                  <a:latin typeface="+mj-lt"/>
                </a:endParaRPr>
              </a:p>
              <a:p>
                <a:pPr marL="228600" marR="0" lvl="0" indent="-228600" algn="l" rtl="0">
                  <a:lnSpc>
                    <a:spcPct val="110000"/>
                  </a:lnSpc>
                  <a:spcBef>
                    <a:spcPts val="1000"/>
                  </a:spcBef>
                  <a:spcAft>
                    <a:spcPts val="0"/>
                  </a:spcAft>
                  <a:buClr>
                    <a:schemeClr val="accent1"/>
                  </a:buClr>
                  <a:buSzPct val="119999"/>
                  <a:buFont typeface="Arial"/>
                  <a:buChar char="•"/>
                </a:pPr>
                <a:r>
                  <a:rPr lang="en-US" sz="2800" b="0" i="0" u="none" strike="noStrike" cap="none" dirty="0">
                    <a:solidFill>
                      <a:schemeClr val="dk1"/>
                    </a:solidFill>
                    <a:latin typeface="+mj-lt"/>
                    <a:ea typeface="Calibri"/>
                    <a:cs typeface="Calibri"/>
                    <a:sym typeface="Calibri"/>
                  </a:rPr>
                  <a:t>Reward Function</a:t>
                </a:r>
                <a:endParaRPr sz="2800" b="0" i="0" u="none" strike="noStrike" cap="none" dirty="0">
                  <a:solidFill>
                    <a:schemeClr val="dk1"/>
                  </a:solidFill>
                  <a:latin typeface="+mj-lt"/>
                  <a:ea typeface="Calibri"/>
                  <a:cs typeface="Calibri"/>
                  <a:sym typeface="Calibri"/>
                </a:endParaRPr>
              </a:p>
              <a:p>
                <a:pPr marL="685800" marR="0" lvl="1" indent="-228600" algn="just" rtl="0">
                  <a:lnSpc>
                    <a:spcPct val="110000"/>
                  </a:lnSpc>
                  <a:spcBef>
                    <a:spcPts val="600"/>
                  </a:spcBef>
                  <a:spcAft>
                    <a:spcPts val="0"/>
                  </a:spcAft>
                  <a:buClr>
                    <a:schemeClr val="accent1"/>
                  </a:buClr>
                  <a:buSzPct val="119999"/>
                  <a:buFont typeface="Arial"/>
                  <a:buChar char="•"/>
                </a:pPr>
                <a:r>
                  <a:rPr lang="en-US" sz="2400" b="0" i="0" u="none" strike="noStrike" cap="none" dirty="0">
                    <a:solidFill>
                      <a:schemeClr val="dk1"/>
                    </a:solidFill>
                    <a:latin typeface="+mj-lt"/>
                    <a:ea typeface="Calibri"/>
                    <a:cs typeface="Calibri"/>
                    <a:sym typeface="Calibri"/>
                  </a:rPr>
                  <a:t>Generate a reward function from control specifications to train a reinforcement learning agent</a:t>
                </a:r>
                <a:endParaRPr lang="tr-TR" sz="2400" b="0" i="0" u="none" strike="noStrike" cap="none" dirty="0">
                  <a:solidFill>
                    <a:schemeClr val="dk1"/>
                  </a:solidFill>
                  <a:latin typeface="+mj-lt"/>
                  <a:ea typeface="Calibri"/>
                  <a:cs typeface="Calibri"/>
                  <a:sym typeface="Calibri"/>
                </a:endParaRPr>
              </a:p>
              <a:p>
                <a:pPr marL="457200" lvl="1" algn="ctr">
                  <a:lnSpc>
                    <a:spcPct val="110000"/>
                  </a:lnSpc>
                  <a:spcBef>
                    <a:spcPts val="600"/>
                  </a:spcBef>
                  <a:buClr>
                    <a:schemeClr val="accent1"/>
                  </a:buClr>
                  <a:buSzPct val="119999"/>
                </a:pPr>
                <a14:m>
                  <m:oMath xmlns:m="http://schemas.openxmlformats.org/officeDocument/2006/math">
                    <m:sSub>
                      <m:sSubPr>
                        <m:ctrlPr>
                          <a:rPr lang="ar-AE" sz="2400" i="1" smtClean="0">
                            <a:latin typeface="Cambria Math" panose="02040503050406030204" pitchFamily="18" charset="0"/>
                          </a:rPr>
                        </m:ctrlPr>
                      </m:sSubPr>
                      <m:e>
                        <m:r>
                          <m:rPr>
                            <m:nor/>
                          </m:rPr>
                          <a:rPr lang="en-US" sz="2400" b="0" i="1" smtClean="0">
                            <a:latin typeface="+mj-lt"/>
                          </a:rPr>
                          <m:t>r</m:t>
                        </m:r>
                      </m:e>
                      <m:sub>
                        <m:r>
                          <a:rPr lang="ar-AE" sz="2400" b="0" i="1" dirty="0" smtClean="0">
                            <a:latin typeface="Cambria Math" panose="02040503050406030204" pitchFamily="18" charset="0"/>
                          </a:rPr>
                          <m:t>𝑡</m:t>
                        </m:r>
                      </m:sub>
                    </m:sSub>
                  </m:oMath>
                </a14:m>
                <a:r>
                  <a:rPr lang="tr-TR" sz="2400" b="0" i="1" u="none" strike="noStrike" baseline="0" dirty="0">
                    <a:latin typeface="+mj-lt"/>
                  </a:rPr>
                  <a:t>= -</a:t>
                </a:r>
                <a:r>
                  <a:rPr lang="en-US" sz="2400" b="0" i="1" u="none" strike="noStrike" baseline="0" dirty="0">
                    <a:latin typeface="+mj-lt"/>
                  </a:rPr>
                  <a:t>clip(sum(|</a:t>
                </a:r>
                <a14:m>
                  <m:oMath xmlns:m="http://schemas.openxmlformats.org/officeDocument/2006/math">
                    <m:sSub>
                      <m:sSubPr>
                        <m:ctrlPr>
                          <a:rPr lang="ar-AE" sz="2400" i="1">
                            <a:latin typeface="Cambria Math" panose="02040503050406030204" pitchFamily="18" charset="0"/>
                          </a:rPr>
                        </m:ctrlPr>
                      </m:sSubPr>
                      <m:e>
                        <m:r>
                          <m:rPr>
                            <m:nor/>
                          </m:rPr>
                          <a:rPr lang="tr-TR" sz="2400" b="0" i="1" smtClean="0">
                            <a:latin typeface="+mj-lt"/>
                          </a:rPr>
                          <m:t>e</m:t>
                        </m:r>
                      </m:e>
                      <m:sub>
                        <m:r>
                          <a:rPr lang="ar-AE" sz="2400" i="1" dirty="0">
                            <a:latin typeface="Cambria Math" panose="02040503050406030204" pitchFamily="18" charset="0"/>
                          </a:rPr>
                          <m:t>𝑡</m:t>
                        </m:r>
                      </m:sub>
                    </m:sSub>
                  </m:oMath>
                </a14:m>
                <a:r>
                  <a:rPr lang="tr-TR" sz="2400" b="0" i="1" u="none" strike="noStrike" cap="none" dirty="0">
                    <a:solidFill>
                      <a:schemeClr val="dk1"/>
                    </a:solidFill>
                    <a:latin typeface="+mj-lt"/>
                    <a:sym typeface="Arial"/>
                  </a:rPr>
                  <a:t>|/3</a:t>
                </a:r>
                <a:r>
                  <a:rPr lang="ar-AE" sz="2400" dirty="0">
                    <a:latin typeface="+mj-lt"/>
                  </a:rPr>
                  <a:t> </a:t>
                </a:r>
                <a14:m>
                  <m:oMath xmlns:m="http://schemas.openxmlformats.org/officeDocument/2006/math">
                    <m:sSub>
                      <m:sSubPr>
                        <m:ctrlPr>
                          <a:rPr lang="ar-AE" sz="2400" i="1">
                            <a:latin typeface="Cambria Math" panose="02040503050406030204" pitchFamily="18" charset="0"/>
                          </a:rPr>
                        </m:ctrlPr>
                      </m:sSubPr>
                      <m:e>
                        <m:r>
                          <m:rPr>
                            <m:nor/>
                          </m:rPr>
                          <a:rPr lang="el-GR" sz="2400" i="1" dirty="0">
                            <a:latin typeface="+mj-lt"/>
                          </a:rPr>
                          <m:t>Ω</m:t>
                        </m:r>
                      </m:e>
                      <m:sub>
                        <m:r>
                          <a:rPr lang="ar-AE" sz="2400" i="1">
                            <a:latin typeface="Cambria Math" panose="02040503050406030204" pitchFamily="18" charset="0"/>
                          </a:rPr>
                          <m:t>𝑚𝑎𝑥</m:t>
                        </m:r>
                      </m:sub>
                    </m:sSub>
                  </m:oMath>
                </a14:m>
                <a:r>
                  <a:rPr lang="tr-TR" sz="2400" b="0" i="1" u="none" strike="noStrike" cap="none" dirty="0">
                    <a:solidFill>
                      <a:schemeClr val="dk1"/>
                    </a:solidFill>
                    <a:latin typeface="+mj-lt"/>
                    <a:sym typeface="Arial"/>
                  </a:rPr>
                  <a:t>,0,1)</a:t>
                </a:r>
                <a:endParaRPr lang="ar-AE" sz="2400" b="0" i="1" u="none" strike="noStrike" cap="none" dirty="0">
                  <a:solidFill>
                    <a:schemeClr val="dk1"/>
                  </a:solidFill>
                  <a:latin typeface="+mj-lt"/>
                  <a:sym typeface="Arial"/>
                </a:endParaRPr>
              </a:p>
            </p:txBody>
          </p:sp>
        </mc:Choice>
        <mc:Fallback xmlns="">
          <p:sp>
            <p:nvSpPr>
              <p:cNvPr id="344" name="Google Shape;344;p26"/>
              <p:cNvSpPr txBox="1">
                <a:spLocks noRot="1" noChangeAspect="1" noMove="1" noResize="1" noEditPoints="1" noAdjustHandles="1" noChangeArrowheads="1" noChangeShapeType="1" noTextEdit="1"/>
              </p:cNvSpPr>
              <p:nvPr/>
            </p:nvSpPr>
            <p:spPr>
              <a:xfrm>
                <a:off x="1308294" y="1130710"/>
                <a:ext cx="10045505" cy="5083277"/>
              </a:xfrm>
              <a:prstGeom prst="rect">
                <a:avLst/>
              </a:prstGeom>
              <a:blipFill>
                <a:blip r:embed="rId3"/>
                <a:stretch>
                  <a:fillRect l="-1518" t="-2158" r="-971"/>
                </a:stretch>
              </a:blipFill>
              <a:ln>
                <a:noFill/>
              </a:ln>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a:t>Project Stages and Methodology</a:t>
            </a:r>
            <a:endParaRPr/>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44" name="Google Shape;344;p26"/>
          <p:cNvSpPr txBox="1"/>
          <p:nvPr/>
        </p:nvSpPr>
        <p:spPr>
          <a:xfrm>
            <a:off x="1308294" y="1130710"/>
            <a:ext cx="10045505" cy="5083277"/>
          </a:xfrm>
          <a:prstGeom prst="rect">
            <a:avLst/>
          </a:prstGeom>
          <a:noFill/>
          <a:ln>
            <a:noFill/>
          </a:ln>
        </p:spPr>
        <p:txBody>
          <a:bodyPr spcFirstLastPara="1" wrap="square" lIns="91425" tIns="45700" rIns="91425" bIns="45700" anchor="t" anchorCtr="0">
            <a:normAutofit/>
          </a:bodyPr>
          <a:lstStyle/>
          <a:p>
            <a:pPr marR="0" lvl="0" algn="l" rtl="0">
              <a:lnSpc>
                <a:spcPct val="110000"/>
              </a:lnSpc>
              <a:spcBef>
                <a:spcPts val="1000"/>
              </a:spcBef>
              <a:spcAft>
                <a:spcPts val="0"/>
              </a:spcAft>
              <a:buClr>
                <a:schemeClr val="accent1"/>
              </a:buClr>
              <a:buSzPct val="119999"/>
            </a:pPr>
            <a:r>
              <a:rPr lang="en-US" sz="2800" b="0" i="0" u="none" strike="noStrike" cap="none" dirty="0">
                <a:solidFill>
                  <a:schemeClr val="dk1"/>
                </a:solidFill>
                <a:latin typeface="+mj-lt"/>
                <a:ea typeface="Calibri"/>
                <a:cs typeface="Calibri"/>
                <a:sym typeface="Calibri"/>
              </a:rPr>
              <a:t>Agent Architecture and Training Algorithm</a:t>
            </a:r>
            <a:endParaRPr lang="tr-TR" sz="2800" dirty="0">
              <a:solidFill>
                <a:schemeClr val="dk1"/>
              </a:solidFill>
              <a:latin typeface="+mj-lt"/>
              <a:ea typeface="Calibri"/>
              <a:cs typeface="Calibri"/>
              <a:sym typeface="Calibri"/>
            </a:endParaRPr>
          </a:p>
          <a:p>
            <a:pPr marL="342900" marR="0" lvl="0" indent="-342900" algn="l" rtl="0">
              <a:lnSpc>
                <a:spcPct val="110000"/>
              </a:lnSpc>
              <a:spcBef>
                <a:spcPts val="1000"/>
              </a:spcBef>
              <a:spcAft>
                <a:spcPts val="0"/>
              </a:spcAft>
              <a:buClr>
                <a:schemeClr val="accent1"/>
              </a:buClr>
              <a:buSzPct val="119999"/>
              <a:buFont typeface="Arial" panose="020B0604020202020204" pitchFamily="34" charset="0"/>
              <a:buChar char="•"/>
            </a:pPr>
            <a:r>
              <a:rPr lang="en-US" sz="2400" b="0" i="0" u="none" strike="noStrike" cap="none" dirty="0">
                <a:solidFill>
                  <a:schemeClr val="dk1"/>
                </a:solidFill>
                <a:latin typeface="+mj-lt"/>
                <a:ea typeface="Calibri"/>
                <a:cs typeface="Calibri"/>
                <a:sym typeface="Calibri"/>
              </a:rPr>
              <a:t>An RL algorithm will be selected</a:t>
            </a:r>
            <a:endParaRPr lang="tr-TR" sz="2400" dirty="0">
              <a:solidFill>
                <a:schemeClr val="dk1"/>
              </a:solidFill>
              <a:latin typeface="+mj-lt"/>
              <a:ea typeface="Calibri"/>
              <a:cs typeface="Calibri"/>
              <a:sym typeface="Calibri"/>
            </a:endParaRPr>
          </a:p>
          <a:p>
            <a:pPr marL="800100" lvl="6" indent="-342900" algn="just">
              <a:lnSpc>
                <a:spcPct val="110000"/>
              </a:lnSpc>
              <a:spcBef>
                <a:spcPts val="600"/>
              </a:spcBef>
              <a:buClr>
                <a:schemeClr val="accent1"/>
              </a:buClr>
              <a:buSzPct val="119999"/>
              <a:buFont typeface="Wingdings" panose="05000000000000000000" pitchFamily="2" charset="2"/>
              <a:buChar char="Ø"/>
            </a:pPr>
            <a:r>
              <a:rPr lang="en-US" sz="2400" dirty="0">
                <a:solidFill>
                  <a:schemeClr val="dk1"/>
                </a:solidFill>
                <a:latin typeface="+mj-lt"/>
                <a:ea typeface="Calibri"/>
                <a:cs typeface="Calibri"/>
                <a:sym typeface="Calibri"/>
              </a:rPr>
              <a:t>Deep Deterministic Policy Gradient (DDPG) Algorithm</a:t>
            </a:r>
            <a:endParaRPr lang="tr-TR" sz="2400" dirty="0">
              <a:solidFill>
                <a:schemeClr val="dk1"/>
              </a:solidFill>
              <a:latin typeface="+mj-lt"/>
              <a:ea typeface="Calibri"/>
              <a:cs typeface="Calibri"/>
              <a:sym typeface="Calibri"/>
            </a:endParaRPr>
          </a:p>
          <a:p>
            <a:pPr marL="800100" lvl="1" indent="-342900" algn="just">
              <a:lnSpc>
                <a:spcPct val="110000"/>
              </a:lnSpc>
              <a:spcBef>
                <a:spcPts val="600"/>
              </a:spcBef>
              <a:buClr>
                <a:schemeClr val="accent1"/>
              </a:buClr>
              <a:buSzPct val="119999"/>
              <a:buFont typeface="Wingdings" panose="05000000000000000000" pitchFamily="2" charset="2"/>
              <a:buChar char="Ø"/>
            </a:pPr>
            <a:r>
              <a:rPr lang="en-US" sz="2400" dirty="0">
                <a:solidFill>
                  <a:schemeClr val="dk1"/>
                </a:solidFill>
                <a:latin typeface="+mj-lt"/>
                <a:ea typeface="Calibri"/>
                <a:cs typeface="Calibri"/>
                <a:sym typeface="Calibri"/>
              </a:rPr>
              <a:t>Proximal Policy Optimization (PPO) Algorithm</a:t>
            </a:r>
            <a:endParaRPr lang="tr-TR" sz="2400" dirty="0">
              <a:solidFill>
                <a:schemeClr val="dk1"/>
              </a:solidFill>
              <a:latin typeface="+mj-lt"/>
              <a:ea typeface="Calibri"/>
              <a:cs typeface="Calibri"/>
              <a:sym typeface="Calibri"/>
            </a:endParaRPr>
          </a:p>
          <a:p>
            <a:pPr marL="342900" indent="-342900">
              <a:lnSpc>
                <a:spcPct val="110000"/>
              </a:lnSpc>
              <a:spcBef>
                <a:spcPts val="1000"/>
              </a:spcBef>
              <a:buClr>
                <a:schemeClr val="accent1"/>
              </a:buClr>
              <a:buSzPct val="119999"/>
              <a:buFont typeface="Arial" panose="020B0604020202020204" pitchFamily="34" charset="0"/>
              <a:buChar char="•"/>
            </a:pPr>
            <a:r>
              <a:rPr lang="tr-TR" sz="2400" dirty="0">
                <a:solidFill>
                  <a:schemeClr val="dk1"/>
                </a:solidFill>
                <a:latin typeface="+mj-lt"/>
                <a:ea typeface="Calibri"/>
                <a:cs typeface="Calibri"/>
                <a:sym typeface="Calibri"/>
              </a:rPr>
              <a:t>T</a:t>
            </a:r>
            <a:r>
              <a:rPr lang="en-US" sz="2400" dirty="0">
                <a:solidFill>
                  <a:schemeClr val="dk1"/>
                </a:solidFill>
                <a:latin typeface="+mj-lt"/>
                <a:ea typeface="Calibri"/>
                <a:cs typeface="Calibri"/>
                <a:sym typeface="Calibri"/>
              </a:rPr>
              <a:t>he agent's architecture will be designed to initiate the training process.</a:t>
            </a:r>
            <a:endParaRPr sz="2400" dirty="0">
              <a:solidFill>
                <a:schemeClr val="dk1"/>
              </a:solidFill>
              <a:latin typeface="+mj-lt"/>
              <a:ea typeface="Calibri"/>
              <a:cs typeface="Calibri"/>
              <a:sym typeface="Calibri"/>
            </a:endParaRPr>
          </a:p>
          <a:p>
            <a:pPr marR="0" lvl="0" algn="l" rtl="0">
              <a:lnSpc>
                <a:spcPct val="110000"/>
              </a:lnSpc>
              <a:spcBef>
                <a:spcPts val="1000"/>
              </a:spcBef>
              <a:spcAft>
                <a:spcPts val="0"/>
              </a:spcAft>
              <a:buClr>
                <a:schemeClr val="accent1"/>
              </a:buClr>
              <a:buSzPct val="119999"/>
            </a:pPr>
            <a:r>
              <a:rPr lang="en-US" sz="2800" b="0" i="0" u="none" strike="noStrike" cap="none" dirty="0">
                <a:solidFill>
                  <a:schemeClr val="dk1"/>
                </a:solidFill>
                <a:latin typeface="+mj-lt"/>
                <a:ea typeface="Calibri"/>
                <a:cs typeface="Calibri"/>
                <a:sym typeface="Calibri"/>
              </a:rPr>
              <a:t>Simulation Implementation</a:t>
            </a:r>
            <a:endParaRPr lang="tr-TR" sz="2800" dirty="0">
              <a:solidFill>
                <a:schemeClr val="dk1"/>
              </a:solidFill>
              <a:latin typeface="+mj-lt"/>
              <a:ea typeface="Calibri"/>
              <a:cs typeface="Calibri"/>
              <a:sym typeface="Calibri"/>
            </a:endParaRPr>
          </a:p>
          <a:p>
            <a:pPr marL="342900" marR="0" lvl="0" indent="-342900" algn="l" rtl="0">
              <a:lnSpc>
                <a:spcPct val="110000"/>
              </a:lnSpc>
              <a:spcBef>
                <a:spcPts val="1000"/>
              </a:spcBef>
              <a:spcAft>
                <a:spcPts val="0"/>
              </a:spcAft>
              <a:buClr>
                <a:schemeClr val="accent1"/>
              </a:buClr>
              <a:buSzPct val="119999"/>
              <a:buFont typeface="Arial" panose="020B0604020202020204" pitchFamily="34" charset="0"/>
              <a:buChar char="•"/>
            </a:pPr>
            <a:r>
              <a:rPr lang="en-US" sz="2400" b="0" i="0" u="none" strike="noStrike" cap="none" dirty="0">
                <a:solidFill>
                  <a:schemeClr val="dk1"/>
                </a:solidFill>
                <a:latin typeface="+mj-lt"/>
                <a:ea typeface="Calibri"/>
                <a:cs typeface="Calibri"/>
                <a:sym typeface="Calibri"/>
              </a:rPr>
              <a:t>The developed agent will be tested in simulation environment.</a:t>
            </a:r>
            <a:endParaRPr sz="2400" b="0" i="0" u="none" strike="noStrike" cap="none" dirty="0">
              <a:solidFill>
                <a:schemeClr val="dk1"/>
              </a:solidFill>
              <a:latin typeface="+mj-lt"/>
              <a:ea typeface="Calibri"/>
              <a:cs typeface="Calibri"/>
              <a:sym typeface="Calibri"/>
            </a:endParaRPr>
          </a:p>
          <a:p>
            <a:pPr marL="685800" marR="0" lvl="1" indent="-86868" algn="just" rtl="0">
              <a:lnSpc>
                <a:spcPct val="110000"/>
              </a:lnSpc>
              <a:spcBef>
                <a:spcPts val="600"/>
              </a:spcBef>
              <a:spcAft>
                <a:spcPts val="0"/>
              </a:spcAft>
              <a:buClr>
                <a:schemeClr val="accent1"/>
              </a:buClr>
              <a:buSzPct val="119999"/>
              <a:buFont typeface="Arial"/>
              <a:buNone/>
            </a:pPr>
            <a:endParaRPr sz="2400" b="0" i="0" u="none" strike="noStrike" cap="none" dirty="0">
              <a:solidFill>
                <a:schemeClr val="dk1"/>
              </a:solidFill>
              <a:latin typeface="+mj-lt"/>
              <a:ea typeface="Arial"/>
              <a:cs typeface="Arial"/>
              <a:sym typeface="Arial"/>
            </a:endParaRPr>
          </a:p>
        </p:txBody>
      </p:sp>
    </p:spTree>
    <p:extLst>
      <p:ext uri="{BB962C8B-B14F-4D97-AF65-F5344CB8AC3E}">
        <p14:creationId xmlns:p14="http://schemas.microsoft.com/office/powerpoint/2010/main" val="2838186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7"/>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a:latin typeface="Calibri"/>
                <a:ea typeface="Calibri"/>
                <a:cs typeface="Calibri"/>
                <a:sym typeface="Calibri"/>
              </a:rPr>
              <a:t>Outline</a:t>
            </a:r>
            <a:endParaRPr/>
          </a:p>
        </p:txBody>
      </p:sp>
      <p:sp>
        <p:nvSpPr>
          <p:cNvPr id="350" name="Google Shape;350;p27"/>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rgbClr val="A5A5A5"/>
                </a:solidFill>
              </a:rPr>
              <a:t>Introduction and Problem Statement</a:t>
            </a:r>
            <a:endParaRPr sz="2400" dirty="0">
              <a:solidFill>
                <a:srgbClr val="A5A5A5"/>
              </a:solidFill>
            </a:endParaRPr>
          </a:p>
          <a:p>
            <a:pPr marL="285750" lvl="0" indent="-285750" algn="l" rtl="0">
              <a:lnSpc>
                <a:spcPct val="110000"/>
              </a:lnSpc>
              <a:spcBef>
                <a:spcPts val="1000"/>
              </a:spcBef>
              <a:spcAft>
                <a:spcPts val="0"/>
              </a:spcAft>
              <a:buSzPts val="2880"/>
              <a:buChar char="•"/>
            </a:pPr>
            <a:r>
              <a:rPr lang="en-US" sz="2400" dirty="0">
                <a:solidFill>
                  <a:srgbClr val="A5A5A5"/>
                </a:solidFill>
              </a:rPr>
              <a:t>Some Reinforcement Learning Algorithms</a:t>
            </a:r>
            <a:endParaRPr sz="2400" dirty="0">
              <a:solidFill>
                <a:srgbClr val="A5A5A5"/>
              </a:solidFill>
            </a:endParaRPr>
          </a:p>
          <a:p>
            <a:pPr marL="285750" lvl="0" indent="-285750" algn="l" rtl="0">
              <a:lnSpc>
                <a:spcPct val="110000"/>
              </a:lnSpc>
              <a:spcBef>
                <a:spcPts val="1000"/>
              </a:spcBef>
              <a:spcAft>
                <a:spcPts val="0"/>
              </a:spcAft>
              <a:buSzPts val="2880"/>
              <a:buChar char="•"/>
            </a:pPr>
            <a:r>
              <a:rPr lang="en-US" sz="2400" dirty="0">
                <a:solidFill>
                  <a:srgbClr val="A5A5A5"/>
                </a:solidFill>
              </a:rPr>
              <a:t>Reinforcement Learning for Control Systems Applications</a:t>
            </a:r>
            <a:endParaRPr dirty="0"/>
          </a:p>
          <a:p>
            <a:pPr marL="285750" lvl="0" indent="-285750" algn="l" rtl="0">
              <a:lnSpc>
                <a:spcPct val="110000"/>
              </a:lnSpc>
              <a:spcBef>
                <a:spcPts val="1000"/>
              </a:spcBef>
              <a:spcAft>
                <a:spcPts val="0"/>
              </a:spcAft>
              <a:buSzPts val="2880"/>
              <a:buChar char="•"/>
            </a:pPr>
            <a:r>
              <a:rPr lang="en-US" sz="2400" dirty="0">
                <a:solidFill>
                  <a:srgbClr val="A5A5A5"/>
                </a:solidFill>
              </a:rPr>
              <a:t>Literature Review</a:t>
            </a:r>
            <a:endParaRPr sz="2400" dirty="0">
              <a:solidFill>
                <a:srgbClr val="A5A5A5"/>
              </a:solidFill>
            </a:endParaRPr>
          </a:p>
          <a:p>
            <a:pPr marL="285750" lvl="0" indent="-285750" algn="l" rtl="0">
              <a:lnSpc>
                <a:spcPct val="110000"/>
              </a:lnSpc>
              <a:spcBef>
                <a:spcPts val="1000"/>
              </a:spcBef>
              <a:spcAft>
                <a:spcPts val="0"/>
              </a:spcAft>
              <a:buSzPts val="2880"/>
              <a:buChar char="•"/>
            </a:pPr>
            <a:r>
              <a:rPr lang="en-US" sz="2400" dirty="0">
                <a:solidFill>
                  <a:srgbClr val="A5A5A5"/>
                </a:solidFill>
              </a:rPr>
              <a:t>Quadcopter Flight Simulation Model</a:t>
            </a:r>
            <a:endParaRPr dirty="0"/>
          </a:p>
          <a:p>
            <a:pPr marL="285750" lvl="3" indent="-285750" algn="l" rtl="0">
              <a:lnSpc>
                <a:spcPct val="110000"/>
              </a:lnSpc>
              <a:spcBef>
                <a:spcPts val="1000"/>
              </a:spcBef>
              <a:spcAft>
                <a:spcPts val="0"/>
              </a:spcAft>
              <a:buSzPts val="2880"/>
              <a:buChar char="•"/>
            </a:pPr>
            <a:r>
              <a:rPr lang="en-US" sz="2400" dirty="0">
                <a:solidFill>
                  <a:srgbClr val="A5A5A5"/>
                </a:solidFill>
              </a:rPr>
              <a:t>Flight Control System Structure</a:t>
            </a:r>
            <a:endParaRPr dirty="0"/>
          </a:p>
          <a:p>
            <a:pPr marL="285750" lvl="3" indent="-285750" algn="l" rtl="0">
              <a:lnSpc>
                <a:spcPct val="110000"/>
              </a:lnSpc>
              <a:spcBef>
                <a:spcPts val="1000"/>
              </a:spcBef>
              <a:spcAft>
                <a:spcPts val="0"/>
              </a:spcAft>
              <a:buSzPts val="2880"/>
              <a:buChar char="•"/>
            </a:pPr>
            <a:r>
              <a:rPr lang="en-US" sz="2400" dirty="0">
                <a:solidFill>
                  <a:srgbClr val="A5A5A5"/>
                </a:solidFill>
              </a:rPr>
              <a:t>Project Stages and Methodology</a:t>
            </a:r>
            <a:endParaRPr dirty="0"/>
          </a:p>
          <a:p>
            <a:pPr marL="285750" lvl="3" indent="-285750" algn="l" rtl="0">
              <a:lnSpc>
                <a:spcPct val="110000"/>
              </a:lnSpc>
              <a:spcBef>
                <a:spcPts val="1000"/>
              </a:spcBef>
              <a:spcAft>
                <a:spcPts val="0"/>
              </a:spcAft>
              <a:buSzPts val="2880"/>
              <a:buChar char="•"/>
            </a:pPr>
            <a:r>
              <a:rPr lang="en-US" sz="2400" dirty="0"/>
              <a:t>Expected Results and Contributions</a:t>
            </a:r>
            <a:endParaRPr dirty="0"/>
          </a:p>
        </p:txBody>
      </p:sp>
      <p:sp>
        <p:nvSpPr>
          <p:cNvPr id="351" name="Google Shape;351;p27"/>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352" name="Google Shape;352;p27"/>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353" name="Google Shape;353;p27"/>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8"/>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a:latin typeface="Calibri"/>
                <a:ea typeface="Calibri"/>
                <a:cs typeface="Calibri"/>
                <a:sym typeface="Calibri"/>
              </a:rPr>
              <a:t>Expected Results and Contributions</a:t>
            </a:r>
            <a:endParaRPr/>
          </a:p>
        </p:txBody>
      </p:sp>
      <p:sp>
        <p:nvSpPr>
          <p:cNvPr id="360" name="Google Shape;360;p28"/>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361" name="Google Shape;361;p28"/>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Proposal</a:t>
            </a:r>
            <a:endParaRPr dirty="0"/>
          </a:p>
        </p:txBody>
      </p:sp>
      <p:sp>
        <p:nvSpPr>
          <p:cNvPr id="362" name="Google Shape;362;p28"/>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63" name="Google Shape;363;p28"/>
          <p:cNvSpPr txBox="1"/>
          <p:nvPr/>
        </p:nvSpPr>
        <p:spPr>
          <a:xfrm>
            <a:off x="1308294" y="1519311"/>
            <a:ext cx="10045505" cy="452752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10000"/>
              </a:lnSpc>
              <a:spcBef>
                <a:spcPts val="0"/>
              </a:spcBef>
              <a:spcAft>
                <a:spcPts val="0"/>
              </a:spcAft>
              <a:buClr>
                <a:schemeClr val="accent1"/>
              </a:buClr>
              <a:buSzPts val="3360"/>
              <a:buFont typeface="Arial"/>
              <a:buChar char="•"/>
            </a:pPr>
            <a:r>
              <a:rPr lang="en-US" sz="2800" b="0" i="0" u="none" strike="noStrike" cap="none" dirty="0">
                <a:solidFill>
                  <a:schemeClr val="dk1"/>
                </a:solidFill>
                <a:latin typeface="+mj-lt"/>
                <a:ea typeface="Calibri"/>
                <a:cs typeface="Calibri"/>
                <a:sym typeface="Calibri"/>
              </a:rPr>
              <a:t>It is expected that the RL-based agent will outperform traditional PID controllers.</a:t>
            </a:r>
            <a:endParaRPr sz="2800" b="0" i="0" u="none" strike="noStrike" cap="none" dirty="0">
              <a:solidFill>
                <a:schemeClr val="dk1"/>
              </a:solidFill>
              <a:latin typeface="+mj-lt"/>
              <a:ea typeface="Calibri"/>
              <a:cs typeface="Calibri"/>
              <a:sym typeface="Calibri"/>
            </a:endParaRPr>
          </a:p>
          <a:p>
            <a:pPr marL="228600" marR="0" lvl="0" indent="-228600" algn="l" rtl="0">
              <a:lnSpc>
                <a:spcPct val="110000"/>
              </a:lnSpc>
              <a:spcBef>
                <a:spcPts val="1000"/>
              </a:spcBef>
              <a:spcAft>
                <a:spcPts val="0"/>
              </a:spcAft>
              <a:buClr>
                <a:schemeClr val="accent1"/>
              </a:buClr>
              <a:buSzPts val="3360"/>
              <a:buFont typeface="Arial"/>
              <a:buChar char="•"/>
            </a:pPr>
            <a:r>
              <a:rPr lang="en-US" sz="2800" b="0" i="0" u="none" strike="noStrike" cap="none" dirty="0">
                <a:solidFill>
                  <a:schemeClr val="dk1"/>
                </a:solidFill>
                <a:latin typeface="+mj-lt"/>
                <a:ea typeface="Calibri"/>
                <a:cs typeface="Calibri"/>
                <a:sym typeface="Calibri"/>
              </a:rPr>
              <a:t>Significant improvements in quadcopter attitude control under more flexible, adaptive, and uncertain conditions are targeted.</a:t>
            </a:r>
            <a:endParaRPr sz="2800" b="0" i="0" u="none" strike="noStrike" cap="none" dirty="0">
              <a:solidFill>
                <a:schemeClr val="dk1"/>
              </a:solidFill>
              <a:latin typeface="+mj-lt"/>
              <a:ea typeface="Calibri"/>
              <a:cs typeface="Calibri"/>
              <a:sym typeface="Calibri"/>
            </a:endParaRPr>
          </a:p>
          <a:p>
            <a:pPr marL="228600" marR="0" lvl="0" indent="-228600" algn="l" rtl="0">
              <a:lnSpc>
                <a:spcPct val="110000"/>
              </a:lnSpc>
              <a:spcBef>
                <a:spcPts val="1000"/>
              </a:spcBef>
              <a:spcAft>
                <a:spcPts val="0"/>
              </a:spcAft>
              <a:buClr>
                <a:schemeClr val="accent1"/>
              </a:buClr>
              <a:buSzPts val="3360"/>
              <a:buFont typeface="Arial"/>
              <a:buChar char="•"/>
            </a:pPr>
            <a:r>
              <a:rPr lang="en-US" sz="2800" b="0" i="0" u="none" strike="noStrike" cap="none" dirty="0">
                <a:solidFill>
                  <a:schemeClr val="dk1"/>
                </a:solidFill>
                <a:latin typeface="+mj-lt"/>
                <a:ea typeface="Calibri"/>
                <a:cs typeface="Calibri"/>
                <a:sym typeface="Calibri"/>
              </a:rPr>
              <a:t>This study may inspire industrial applications by highlighting the potential of RL in the future development of quadcopter control systems.</a:t>
            </a:r>
            <a:endParaRPr sz="2800" b="0" i="0" u="none" strike="noStrike" cap="none" dirty="0">
              <a:solidFill>
                <a:schemeClr val="dk1"/>
              </a:solidFill>
              <a:latin typeface="+mj-lt"/>
              <a:ea typeface="Calibri"/>
              <a:cs typeface="Calibri"/>
              <a:sym typeface="Calibri"/>
            </a:endParaRPr>
          </a:p>
          <a:p>
            <a:pPr marL="228600" marR="0" lvl="0" indent="-15240" algn="l" rtl="0">
              <a:lnSpc>
                <a:spcPct val="110000"/>
              </a:lnSpc>
              <a:spcBef>
                <a:spcPts val="1000"/>
              </a:spcBef>
              <a:spcAft>
                <a:spcPts val="0"/>
              </a:spcAft>
              <a:buClr>
                <a:schemeClr val="accent1"/>
              </a:buClr>
              <a:buSzPts val="3360"/>
              <a:buFont typeface="Arial"/>
              <a:buNone/>
            </a:pPr>
            <a:endParaRPr sz="2800" b="0" i="0" u="none" strike="noStrike" cap="none" dirty="0">
              <a:solidFill>
                <a:schemeClr val="dk1"/>
              </a:solidFill>
              <a:latin typeface="+mj-lt"/>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9"/>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369" name="Google Shape;369;p29"/>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370" name="Google Shape;370;p29"/>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371" name="Google Shape;371;p29"/>
          <p:cNvSpPr txBox="1"/>
          <p:nvPr/>
        </p:nvSpPr>
        <p:spPr>
          <a:xfrm>
            <a:off x="3048000" y="3075057"/>
            <a:ext cx="610583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0" i="0" u="none" strike="noStrike" cap="none" dirty="0">
                <a:solidFill>
                  <a:schemeClr val="dk1"/>
                </a:solidFill>
                <a:latin typeface="+mj-lt"/>
                <a:ea typeface="Calibri"/>
                <a:cs typeface="Calibri"/>
                <a:sym typeface="Calibri"/>
              </a:rPr>
              <a:t>Thanks for listening.</a:t>
            </a:r>
            <a:endParaRPr sz="4000" b="0" i="0" u="none" strike="noStrike" cap="none" dirty="0">
              <a:solidFill>
                <a:schemeClr val="dk1"/>
              </a:solidFill>
              <a:latin typeface="+mj-lt"/>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4"/>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dirty="0">
                <a:latin typeface="Calibri"/>
                <a:ea typeface="Calibri"/>
                <a:cs typeface="Calibri"/>
                <a:sym typeface="Calibri"/>
              </a:rPr>
              <a:t>Introduction and Problem Statement</a:t>
            </a:r>
            <a:endParaRPr lang="en-US" dirty="0"/>
          </a:p>
        </p:txBody>
      </p:sp>
      <p:sp>
        <p:nvSpPr>
          <p:cNvPr id="116" name="Google Shape;116;p4"/>
          <p:cNvSpPr txBox="1">
            <a:spLocks noGrp="1"/>
          </p:cNvSpPr>
          <p:nvPr>
            <p:ph type="body" idx="1"/>
          </p:nvPr>
        </p:nvSpPr>
        <p:spPr>
          <a:xfrm>
            <a:off x="1308295" y="1519310"/>
            <a:ext cx="6870505" cy="4530507"/>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10000"/>
              </a:lnSpc>
              <a:spcBef>
                <a:spcPts val="0"/>
              </a:spcBef>
              <a:spcAft>
                <a:spcPts val="0"/>
              </a:spcAft>
              <a:buSzPct val="119999"/>
              <a:buChar char="•"/>
            </a:pPr>
            <a:r>
              <a:rPr lang="en-US" sz="2400" dirty="0">
                <a:latin typeface="+mj-lt"/>
                <a:ea typeface="Calibri"/>
                <a:cs typeface="Calibri"/>
                <a:sym typeface="Calibri"/>
              </a:rPr>
              <a:t>Flight control systems generally composed of</a:t>
            </a:r>
            <a:r>
              <a:rPr lang="tr-TR" sz="2400" dirty="0">
                <a:latin typeface="+mj-lt"/>
                <a:ea typeface="Calibri"/>
                <a:cs typeface="Calibri"/>
                <a:sym typeface="Calibri"/>
              </a:rPr>
              <a:t>;</a:t>
            </a:r>
          </a:p>
          <a:p>
            <a:pPr marL="685800" lvl="1" indent="-228600" algn="l">
              <a:spcBef>
                <a:spcPts val="0"/>
              </a:spcBef>
              <a:buSzPct val="119999"/>
            </a:pPr>
            <a:r>
              <a:rPr lang="en-US" sz="2000" dirty="0">
                <a:latin typeface="+mj-lt"/>
                <a:ea typeface="Calibri"/>
                <a:cs typeface="Calibri"/>
                <a:sym typeface="Calibri"/>
              </a:rPr>
              <a:t>Position</a:t>
            </a:r>
            <a:r>
              <a:rPr lang="tr-TR" sz="2000" dirty="0">
                <a:latin typeface="+mj-lt"/>
                <a:ea typeface="Calibri"/>
                <a:cs typeface="Calibri"/>
                <a:sym typeface="Calibri"/>
              </a:rPr>
              <a:t> &amp; </a:t>
            </a:r>
            <a:r>
              <a:rPr lang="en-US" sz="2000" dirty="0">
                <a:latin typeface="+mj-lt"/>
                <a:ea typeface="Calibri"/>
                <a:cs typeface="Calibri"/>
                <a:sym typeface="Calibri"/>
              </a:rPr>
              <a:t>altitude control</a:t>
            </a:r>
            <a:endParaRPr lang="tr-TR" sz="2000" dirty="0">
              <a:latin typeface="+mj-lt"/>
              <a:ea typeface="Calibri"/>
              <a:cs typeface="Calibri"/>
              <a:sym typeface="Calibri"/>
            </a:endParaRPr>
          </a:p>
          <a:p>
            <a:pPr marL="685800" lvl="1" indent="-228600" algn="l">
              <a:spcBef>
                <a:spcPts val="0"/>
              </a:spcBef>
              <a:buSzPct val="119999"/>
            </a:pPr>
            <a:r>
              <a:rPr lang="en-US" sz="2000" dirty="0">
                <a:latin typeface="+mj-lt"/>
                <a:ea typeface="Calibri"/>
                <a:cs typeface="Calibri"/>
                <a:sym typeface="Calibri"/>
              </a:rPr>
              <a:t>Speed control</a:t>
            </a:r>
          </a:p>
          <a:p>
            <a:pPr marL="685800" lvl="1" indent="-228600" algn="l">
              <a:spcBef>
                <a:spcPts val="0"/>
              </a:spcBef>
              <a:buSzPct val="119999"/>
            </a:pPr>
            <a:r>
              <a:rPr lang="en-US" sz="2000" dirty="0">
                <a:latin typeface="+mj-lt"/>
                <a:ea typeface="Calibri"/>
                <a:cs typeface="Calibri"/>
                <a:sym typeface="Calibri"/>
              </a:rPr>
              <a:t>Navigation control</a:t>
            </a:r>
          </a:p>
          <a:p>
            <a:pPr marL="685800" lvl="1" indent="-228600" algn="l">
              <a:spcBef>
                <a:spcPts val="0"/>
              </a:spcBef>
              <a:buSzPct val="119999"/>
            </a:pPr>
            <a:r>
              <a:rPr lang="en-US" sz="2000" b="1" dirty="0">
                <a:latin typeface="+mj-lt"/>
                <a:ea typeface="Calibri"/>
                <a:cs typeface="Calibri"/>
                <a:sym typeface="Calibri"/>
              </a:rPr>
              <a:t>Attitude control</a:t>
            </a:r>
          </a:p>
          <a:p>
            <a:pPr marL="228600" marR="0" lvl="0" indent="-228600" algn="l" rtl="0">
              <a:lnSpc>
                <a:spcPct val="110000"/>
              </a:lnSpc>
              <a:spcBef>
                <a:spcPts val="1000"/>
              </a:spcBef>
              <a:spcAft>
                <a:spcPts val="0"/>
              </a:spcAft>
              <a:buSzPct val="119999"/>
              <a:buChar char="•"/>
            </a:pPr>
            <a:r>
              <a:rPr lang="en-US" sz="2400" dirty="0">
                <a:latin typeface="+mj-lt"/>
                <a:ea typeface="Calibri"/>
                <a:cs typeface="Calibri"/>
                <a:sym typeface="Calibri"/>
              </a:rPr>
              <a:t>PID (Proportional-Integral-Derivative) controllers are used due to their simplicity, stability and real time response capabilities.</a:t>
            </a:r>
            <a:endParaRPr lang="en-US" sz="2400" dirty="0">
              <a:latin typeface="+mj-lt"/>
            </a:endParaRPr>
          </a:p>
          <a:p>
            <a:pPr marL="228600" marR="0" lvl="0" indent="-228600" algn="l" rtl="0">
              <a:lnSpc>
                <a:spcPct val="110000"/>
              </a:lnSpc>
              <a:spcBef>
                <a:spcPts val="1000"/>
              </a:spcBef>
              <a:spcAft>
                <a:spcPts val="0"/>
              </a:spcAft>
              <a:buSzPct val="119999"/>
              <a:buChar char="•"/>
            </a:pPr>
            <a:r>
              <a:rPr lang="en-US" sz="2400" dirty="0">
                <a:latin typeface="+mj-lt"/>
                <a:ea typeface="Calibri"/>
                <a:cs typeface="Calibri"/>
                <a:sym typeface="Calibri"/>
              </a:rPr>
              <a:t>While PID systems adequate for lots of operations, it has some challenges.</a:t>
            </a:r>
          </a:p>
        </p:txBody>
      </p:sp>
      <p:sp>
        <p:nvSpPr>
          <p:cNvPr id="117" name="Google Shape;117;p4"/>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p>
        </p:txBody>
      </p:sp>
      <p:sp>
        <p:nvSpPr>
          <p:cNvPr id="118" name="Google Shape;118;p4"/>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p>
        </p:txBody>
      </p:sp>
      <p:sp>
        <p:nvSpPr>
          <p:cNvPr id="119" name="Google Shape;119;p4"/>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mtClean="0"/>
              <a:t>4</a:t>
            </a:fld>
            <a:endParaRPr lang="en-US"/>
          </a:p>
        </p:txBody>
      </p:sp>
      <p:pic>
        <p:nvPicPr>
          <p:cNvPr id="9" name="Resim 8">
            <a:extLst>
              <a:ext uri="{FF2B5EF4-FFF2-40B4-BE49-F238E27FC236}">
                <a16:creationId xmlns:a16="http://schemas.microsoft.com/office/drawing/2014/main" id="{E32A6264-779A-1079-DC4E-75A7A398B45D}"/>
              </a:ext>
            </a:extLst>
          </p:cNvPr>
          <p:cNvPicPr>
            <a:picLocks noChangeAspect="1"/>
          </p:cNvPicPr>
          <p:nvPr/>
        </p:nvPicPr>
        <p:blipFill>
          <a:blip r:embed="rId3"/>
          <a:stretch>
            <a:fillRect/>
          </a:stretch>
        </p:blipFill>
        <p:spPr>
          <a:xfrm>
            <a:off x="8178800" y="1577179"/>
            <a:ext cx="3551228" cy="37036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5"/>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a:latin typeface="Calibri"/>
                <a:ea typeface="Calibri"/>
                <a:cs typeface="Calibri"/>
                <a:sym typeface="Calibri"/>
              </a:rPr>
              <a:t>Challenges with PID Controllers</a:t>
            </a:r>
            <a:endParaRPr/>
          </a:p>
        </p:txBody>
      </p:sp>
      <p:sp>
        <p:nvSpPr>
          <p:cNvPr id="126" name="Google Shape;126;p5"/>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3360"/>
              <a:buChar char="•"/>
            </a:pPr>
            <a:r>
              <a:rPr lang="en-US" dirty="0">
                <a:latin typeface="+mj-lt"/>
                <a:ea typeface="Calibri"/>
                <a:cs typeface="Calibri"/>
                <a:sym typeface="Calibri"/>
              </a:rPr>
              <a:t>Limitations in Varying Environments</a:t>
            </a:r>
            <a:endParaRPr dirty="0">
              <a:latin typeface="+mj-lt"/>
            </a:endParaRPr>
          </a:p>
          <a:p>
            <a:pPr marL="685800" lvl="1" indent="-228600" algn="just" rtl="0">
              <a:lnSpc>
                <a:spcPct val="110000"/>
              </a:lnSpc>
              <a:spcBef>
                <a:spcPts val="600"/>
              </a:spcBef>
              <a:spcAft>
                <a:spcPts val="0"/>
              </a:spcAft>
              <a:buSzPts val="2880"/>
              <a:buChar char="•"/>
            </a:pPr>
            <a:r>
              <a:rPr lang="en-US" dirty="0">
                <a:latin typeface="+mj-lt"/>
                <a:ea typeface="Calibri"/>
                <a:cs typeface="Calibri"/>
                <a:sym typeface="Calibri"/>
              </a:rPr>
              <a:t>PID controllers struggle with unknown dynamics such as wind and voltage sag.</a:t>
            </a:r>
            <a:endParaRPr dirty="0">
              <a:latin typeface="+mj-lt"/>
            </a:endParaRPr>
          </a:p>
          <a:p>
            <a:pPr marL="228600" lvl="0" indent="-228600" algn="l" rtl="0">
              <a:lnSpc>
                <a:spcPct val="110000"/>
              </a:lnSpc>
              <a:spcBef>
                <a:spcPts val="1000"/>
              </a:spcBef>
              <a:spcAft>
                <a:spcPts val="0"/>
              </a:spcAft>
              <a:buSzPts val="3360"/>
              <a:buChar char="•"/>
            </a:pPr>
            <a:r>
              <a:rPr lang="en-US" dirty="0">
                <a:latin typeface="+mj-lt"/>
                <a:ea typeface="Calibri"/>
                <a:cs typeface="Calibri"/>
                <a:sym typeface="Calibri"/>
              </a:rPr>
              <a:t>Adaptability Requirement</a:t>
            </a:r>
            <a:endParaRPr dirty="0">
              <a:latin typeface="+mj-lt"/>
            </a:endParaRPr>
          </a:p>
          <a:p>
            <a:pPr marL="685800" lvl="1" indent="-228600" algn="just" rtl="0">
              <a:lnSpc>
                <a:spcPct val="110000"/>
              </a:lnSpc>
              <a:spcBef>
                <a:spcPts val="600"/>
              </a:spcBef>
              <a:spcAft>
                <a:spcPts val="0"/>
              </a:spcAft>
              <a:buSzPts val="2880"/>
              <a:buChar char="•"/>
            </a:pPr>
            <a:r>
              <a:rPr lang="en-US" dirty="0">
                <a:latin typeface="+mj-lt"/>
                <a:ea typeface="Calibri"/>
                <a:cs typeface="Calibri"/>
                <a:sym typeface="Calibri"/>
              </a:rPr>
              <a:t>Next-gen systems need to adapt to mutable dynamics and varying environments.</a:t>
            </a:r>
            <a:endParaRPr dirty="0">
              <a:latin typeface="+mj-lt"/>
              <a:ea typeface="Calibri"/>
              <a:cs typeface="Calibri"/>
              <a:sym typeface="Calibri"/>
            </a:endParaRPr>
          </a:p>
          <a:p>
            <a:pPr marL="228600" lvl="0" indent="-228600" algn="l" rtl="0">
              <a:lnSpc>
                <a:spcPct val="110000"/>
              </a:lnSpc>
              <a:spcBef>
                <a:spcPts val="1000"/>
              </a:spcBef>
              <a:spcAft>
                <a:spcPts val="0"/>
              </a:spcAft>
              <a:buSzPts val="3360"/>
              <a:buChar char="•"/>
            </a:pPr>
            <a:r>
              <a:rPr lang="en-US" dirty="0">
                <a:latin typeface="+mj-lt"/>
                <a:ea typeface="Calibri"/>
                <a:cs typeface="Calibri"/>
                <a:sym typeface="Calibri"/>
              </a:rPr>
              <a:t>Performance in Stable Environments</a:t>
            </a:r>
            <a:endParaRPr dirty="0">
              <a:latin typeface="+mj-lt"/>
            </a:endParaRPr>
          </a:p>
          <a:p>
            <a:pPr marL="685800" lvl="1" indent="-228600" algn="just" rtl="0">
              <a:lnSpc>
                <a:spcPct val="110000"/>
              </a:lnSpc>
              <a:spcBef>
                <a:spcPts val="600"/>
              </a:spcBef>
              <a:spcAft>
                <a:spcPts val="0"/>
              </a:spcAft>
              <a:buSzPts val="2880"/>
              <a:buChar char="•"/>
            </a:pPr>
            <a:r>
              <a:rPr lang="en-US" dirty="0">
                <a:latin typeface="+mj-lt"/>
                <a:ea typeface="Calibri"/>
                <a:cs typeface="Calibri"/>
                <a:sym typeface="Calibri"/>
              </a:rPr>
              <a:t>PID controllers perform close to ideally in stable conditions.</a:t>
            </a:r>
            <a:endParaRPr dirty="0">
              <a:latin typeface="+mj-lt"/>
            </a:endParaRPr>
          </a:p>
        </p:txBody>
      </p:sp>
      <p:sp>
        <p:nvSpPr>
          <p:cNvPr id="127" name="Google Shape;127;p5"/>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128" name="Google Shape;128;p5"/>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129" name="Google Shape;129;p5"/>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a:latin typeface="Calibri"/>
                <a:ea typeface="Calibri"/>
                <a:cs typeface="Calibri"/>
                <a:sym typeface="Calibri"/>
              </a:rPr>
              <a:t>Issues with Supervised Learning</a:t>
            </a:r>
            <a:endParaRPr/>
          </a:p>
        </p:txBody>
      </p:sp>
      <p:sp>
        <p:nvSpPr>
          <p:cNvPr id="136" name="Google Shape;136;p6"/>
          <p:cNvSpPr txBox="1">
            <a:spLocks noGrp="1"/>
          </p:cNvSpPr>
          <p:nvPr>
            <p:ph type="body" idx="1"/>
          </p:nvPr>
        </p:nvSpPr>
        <p:spPr>
          <a:xfrm>
            <a:off x="1308294" y="1519311"/>
            <a:ext cx="10045505" cy="4527528"/>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3360"/>
              <a:buChar char="•"/>
            </a:pPr>
            <a:r>
              <a:rPr lang="en-US" dirty="0">
                <a:latin typeface="+mj-lt"/>
                <a:ea typeface="Calibri" panose="020F0502020204030204" pitchFamily="34" charset="0"/>
                <a:cs typeface="Calibri" panose="020F0502020204030204" pitchFamily="34" charset="0"/>
                <a:sym typeface="Calibri"/>
              </a:rPr>
              <a:t>Expensive Data Acquisition</a:t>
            </a:r>
            <a:endParaRPr dirty="0">
              <a:latin typeface="+mj-lt"/>
              <a:ea typeface="Calibri" panose="020F0502020204030204" pitchFamily="34" charset="0"/>
              <a:cs typeface="Calibri" panose="020F0502020204030204" pitchFamily="34" charset="0"/>
            </a:endParaRPr>
          </a:p>
          <a:p>
            <a:pPr marL="685800" lvl="1" indent="-228600" algn="just" rtl="0">
              <a:lnSpc>
                <a:spcPct val="110000"/>
              </a:lnSpc>
              <a:spcBef>
                <a:spcPts val="600"/>
              </a:spcBef>
              <a:spcAft>
                <a:spcPts val="0"/>
              </a:spcAft>
              <a:buSzPts val="2880"/>
              <a:buChar char="•"/>
            </a:pPr>
            <a:r>
              <a:rPr lang="en-US" dirty="0">
                <a:latin typeface="+mj-lt"/>
                <a:ea typeface="Calibri" panose="020F0502020204030204" pitchFamily="34" charset="0"/>
                <a:cs typeface="Calibri" panose="020F0502020204030204" pitchFamily="34" charset="0"/>
                <a:sym typeface="Calibri"/>
              </a:rPr>
              <a:t>Data required for supervised learning is costly to obtain.</a:t>
            </a:r>
            <a:endParaRPr dirty="0">
              <a:latin typeface="+mj-lt"/>
              <a:ea typeface="Calibri" panose="020F0502020204030204" pitchFamily="34" charset="0"/>
              <a:cs typeface="Calibri" panose="020F0502020204030204" pitchFamily="34" charset="0"/>
            </a:endParaRPr>
          </a:p>
          <a:p>
            <a:pPr marL="228600" lvl="0" indent="-228600" algn="l" rtl="0">
              <a:lnSpc>
                <a:spcPct val="110000"/>
              </a:lnSpc>
              <a:spcBef>
                <a:spcPts val="1000"/>
              </a:spcBef>
              <a:spcAft>
                <a:spcPts val="0"/>
              </a:spcAft>
              <a:buSzPts val="3360"/>
              <a:buChar char="•"/>
            </a:pPr>
            <a:r>
              <a:rPr lang="en-US" dirty="0">
                <a:latin typeface="+mj-lt"/>
                <a:ea typeface="Calibri" panose="020F0502020204030204" pitchFamily="34" charset="0"/>
                <a:cs typeface="Calibri" panose="020F0502020204030204" pitchFamily="34" charset="0"/>
                <a:sym typeface="Calibri"/>
              </a:rPr>
              <a:t>Inaccurate Aircraft Dynamics</a:t>
            </a:r>
            <a:endParaRPr dirty="0">
              <a:latin typeface="+mj-lt"/>
              <a:ea typeface="Calibri" panose="020F0502020204030204" pitchFamily="34" charset="0"/>
              <a:cs typeface="Calibri" panose="020F0502020204030204" pitchFamily="34" charset="0"/>
            </a:endParaRPr>
          </a:p>
          <a:p>
            <a:pPr marL="685800" lvl="1" indent="-228600" algn="just" rtl="0">
              <a:lnSpc>
                <a:spcPct val="110000"/>
              </a:lnSpc>
              <a:spcBef>
                <a:spcPts val="600"/>
              </a:spcBef>
              <a:spcAft>
                <a:spcPts val="0"/>
              </a:spcAft>
              <a:buSzPts val="2880"/>
              <a:buChar char="•"/>
            </a:pPr>
            <a:r>
              <a:rPr lang="en-US" dirty="0">
                <a:latin typeface="+mj-lt"/>
                <a:ea typeface="Calibri" panose="020F0502020204030204" pitchFamily="34" charset="0"/>
                <a:cs typeface="Calibri" panose="020F0502020204030204" pitchFamily="34" charset="0"/>
                <a:sym typeface="Calibri"/>
              </a:rPr>
              <a:t>The use of inaccurate representations of aircraft dynamics can lead to suboptimal control policies.</a:t>
            </a:r>
            <a:endParaRPr dirty="0">
              <a:latin typeface="+mj-lt"/>
              <a:ea typeface="Calibri" panose="020F0502020204030204" pitchFamily="34" charset="0"/>
              <a:cs typeface="Calibri" panose="020F0502020204030204" pitchFamily="34" charset="0"/>
            </a:endParaRPr>
          </a:p>
          <a:p>
            <a:pPr marL="228600" lvl="0" indent="-228600" algn="l" rtl="0">
              <a:lnSpc>
                <a:spcPct val="110000"/>
              </a:lnSpc>
              <a:spcBef>
                <a:spcPts val="1000"/>
              </a:spcBef>
              <a:spcAft>
                <a:spcPts val="0"/>
              </a:spcAft>
              <a:buSzPts val="3360"/>
              <a:buChar char="•"/>
            </a:pPr>
            <a:r>
              <a:rPr lang="en-US" dirty="0">
                <a:latin typeface="+mj-lt"/>
                <a:ea typeface="Calibri" panose="020F0502020204030204" pitchFamily="34" charset="0"/>
                <a:cs typeface="Calibri" panose="020F0502020204030204" pitchFamily="34" charset="0"/>
                <a:sym typeface="Calibri"/>
              </a:rPr>
              <a:t>Suboptimal Control Policies</a:t>
            </a:r>
            <a:endParaRPr dirty="0">
              <a:latin typeface="+mj-lt"/>
              <a:ea typeface="Calibri" panose="020F0502020204030204" pitchFamily="34" charset="0"/>
              <a:cs typeface="Calibri" panose="020F0502020204030204" pitchFamily="34" charset="0"/>
            </a:endParaRPr>
          </a:p>
          <a:p>
            <a:pPr marL="685800" lvl="1" indent="-228600" algn="just" rtl="0">
              <a:lnSpc>
                <a:spcPct val="110000"/>
              </a:lnSpc>
              <a:spcBef>
                <a:spcPts val="600"/>
              </a:spcBef>
              <a:spcAft>
                <a:spcPts val="0"/>
              </a:spcAft>
              <a:buSzPts val="2880"/>
              <a:buChar char="•"/>
            </a:pPr>
            <a:r>
              <a:rPr lang="en-US" dirty="0">
                <a:latin typeface="+mj-lt"/>
                <a:ea typeface="Calibri" panose="020F0502020204030204" pitchFamily="34" charset="0"/>
                <a:cs typeface="Calibri" panose="020F0502020204030204" pitchFamily="34" charset="0"/>
                <a:sym typeface="Calibri"/>
              </a:rPr>
              <a:t>Inaccurate data can result in suboptimal control policies, impacting flight safety and performance.</a:t>
            </a:r>
            <a:endParaRPr dirty="0">
              <a:latin typeface="+mj-lt"/>
              <a:ea typeface="Calibri" panose="020F0502020204030204" pitchFamily="34" charset="0"/>
              <a:cs typeface="Calibri" panose="020F0502020204030204" pitchFamily="34" charset="0"/>
            </a:endParaRPr>
          </a:p>
          <a:p>
            <a:pPr marL="685800" lvl="1" indent="-45719" algn="just" rtl="0">
              <a:lnSpc>
                <a:spcPct val="110000"/>
              </a:lnSpc>
              <a:spcBef>
                <a:spcPts val="600"/>
              </a:spcBef>
              <a:spcAft>
                <a:spcPts val="0"/>
              </a:spcAft>
              <a:buSzPts val="2880"/>
              <a:buNone/>
            </a:pPr>
            <a:endParaRPr dirty="0">
              <a:latin typeface="+mj-lt"/>
              <a:ea typeface="Calibri" panose="020F0502020204030204" pitchFamily="34" charset="0"/>
              <a:cs typeface="Calibri" panose="020F0502020204030204" pitchFamily="34" charset="0"/>
            </a:endParaRPr>
          </a:p>
        </p:txBody>
      </p:sp>
      <p:sp>
        <p:nvSpPr>
          <p:cNvPr id="137" name="Google Shape;137;p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138" name="Google Shape;138;p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139" name="Google Shape;139;p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7"/>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a:latin typeface="Calibri"/>
                <a:ea typeface="Calibri"/>
                <a:cs typeface="Calibri"/>
                <a:sym typeface="Calibri"/>
              </a:rPr>
              <a:t>Outline</a:t>
            </a:r>
            <a:endParaRPr/>
          </a:p>
        </p:txBody>
      </p:sp>
      <p:sp>
        <p:nvSpPr>
          <p:cNvPr id="145" name="Google Shape;145;p7"/>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fontScale="92500" lnSpcReduction="20000"/>
          </a:bodyPr>
          <a:lstStyle/>
          <a:p>
            <a:pPr marL="285750" lvl="0" indent="-285750" algn="l" rtl="0">
              <a:lnSpc>
                <a:spcPct val="110000"/>
              </a:lnSpc>
              <a:spcBef>
                <a:spcPts val="0"/>
              </a:spcBef>
              <a:spcAft>
                <a:spcPts val="0"/>
              </a:spcAft>
              <a:buSzPct val="119999"/>
              <a:buChar char="•"/>
            </a:pPr>
            <a:r>
              <a:rPr lang="en-US" sz="2400" dirty="0">
                <a:solidFill>
                  <a:srgbClr val="A5A5A5"/>
                </a:solidFill>
                <a:latin typeface="+mj-lt"/>
                <a:ea typeface="Calibri" panose="020F0502020204030204" pitchFamily="34" charset="0"/>
                <a:cs typeface="Calibri" panose="020F0502020204030204" pitchFamily="34" charset="0"/>
              </a:rPr>
              <a:t>Introduction and Problem Statement</a:t>
            </a:r>
            <a:endParaRPr sz="2400" dirty="0">
              <a:solidFill>
                <a:srgbClr val="A5A5A5"/>
              </a:solidFill>
              <a:latin typeface="+mj-lt"/>
              <a:ea typeface="Calibri" panose="020F0502020204030204" pitchFamily="34" charset="0"/>
              <a:cs typeface="Calibri" panose="020F0502020204030204" pitchFamily="34" charset="0"/>
            </a:endParaRPr>
          </a:p>
          <a:p>
            <a:pPr marL="285750" lvl="0" indent="-285750" algn="l" rtl="0">
              <a:lnSpc>
                <a:spcPct val="110000"/>
              </a:lnSpc>
              <a:spcBef>
                <a:spcPts val="1000"/>
              </a:spcBef>
              <a:spcAft>
                <a:spcPts val="0"/>
              </a:spcAft>
              <a:buSzPct val="119999"/>
              <a:buChar char="•"/>
            </a:pPr>
            <a:r>
              <a:rPr lang="en-US" sz="2400" dirty="0">
                <a:latin typeface="+mj-lt"/>
                <a:ea typeface="Calibri" panose="020F0502020204030204" pitchFamily="34" charset="0"/>
                <a:cs typeface="Calibri" panose="020F0502020204030204" pitchFamily="34" charset="0"/>
              </a:rPr>
              <a:t>Some Reinforcement Learning Algorithms</a:t>
            </a:r>
            <a:endParaRPr sz="2400" dirty="0">
              <a:latin typeface="+mj-lt"/>
              <a:ea typeface="Calibri" panose="020F0502020204030204" pitchFamily="34" charset="0"/>
              <a:cs typeface="Calibri" panose="020F0502020204030204" pitchFamily="34" charset="0"/>
            </a:endParaRPr>
          </a:p>
          <a:p>
            <a:pPr marL="1657350" lvl="3" indent="-285750" algn="l" rtl="0">
              <a:lnSpc>
                <a:spcPct val="110000"/>
              </a:lnSpc>
              <a:spcBef>
                <a:spcPts val="500"/>
              </a:spcBef>
              <a:spcAft>
                <a:spcPts val="0"/>
              </a:spcAft>
              <a:buSzPct val="120000"/>
              <a:buChar char="•"/>
            </a:pPr>
            <a:r>
              <a:rPr lang="en-US" sz="2000" dirty="0">
                <a:latin typeface="+mj-lt"/>
                <a:ea typeface="Calibri" panose="020F0502020204030204" pitchFamily="34" charset="0"/>
                <a:cs typeface="Calibri" panose="020F0502020204030204" pitchFamily="34" charset="0"/>
                <a:sym typeface="Calibri"/>
              </a:rPr>
              <a:t>Deep Deterministic Policy Gradient (DDPG) Algorithm</a:t>
            </a:r>
            <a:endParaRPr sz="2000" dirty="0">
              <a:latin typeface="+mj-lt"/>
              <a:ea typeface="Calibri" panose="020F0502020204030204" pitchFamily="34" charset="0"/>
              <a:cs typeface="Calibri" panose="020F0502020204030204" pitchFamily="34" charset="0"/>
              <a:sym typeface="Calibri"/>
            </a:endParaRPr>
          </a:p>
          <a:p>
            <a:pPr marL="1657350" lvl="3" indent="-285750" algn="l" rtl="0">
              <a:lnSpc>
                <a:spcPct val="110000"/>
              </a:lnSpc>
              <a:spcBef>
                <a:spcPts val="500"/>
              </a:spcBef>
              <a:spcAft>
                <a:spcPts val="0"/>
              </a:spcAft>
              <a:buSzPct val="120000"/>
              <a:buChar char="•"/>
            </a:pPr>
            <a:r>
              <a:rPr lang="en-US" sz="2000" dirty="0">
                <a:latin typeface="+mj-lt"/>
                <a:ea typeface="Calibri" panose="020F0502020204030204" pitchFamily="34" charset="0"/>
                <a:cs typeface="Calibri" panose="020F0502020204030204" pitchFamily="34" charset="0"/>
                <a:sym typeface="Calibri"/>
              </a:rPr>
              <a:t>Trust Region Policy Optimization (TRPO) Algorithm</a:t>
            </a:r>
            <a:endParaRPr sz="2000" dirty="0">
              <a:latin typeface="+mj-lt"/>
              <a:ea typeface="Calibri" panose="020F0502020204030204" pitchFamily="34" charset="0"/>
              <a:cs typeface="Calibri" panose="020F0502020204030204" pitchFamily="34" charset="0"/>
              <a:sym typeface="Calibri"/>
            </a:endParaRPr>
          </a:p>
          <a:p>
            <a:pPr marL="1657350" lvl="3" indent="-285750" algn="l" rtl="0">
              <a:lnSpc>
                <a:spcPct val="110000"/>
              </a:lnSpc>
              <a:spcBef>
                <a:spcPts val="500"/>
              </a:spcBef>
              <a:spcAft>
                <a:spcPts val="0"/>
              </a:spcAft>
              <a:buSzPct val="120000"/>
              <a:buChar char="•"/>
            </a:pPr>
            <a:r>
              <a:rPr lang="en-US" sz="2000" dirty="0">
                <a:latin typeface="+mj-lt"/>
                <a:ea typeface="Calibri" panose="020F0502020204030204" pitchFamily="34" charset="0"/>
                <a:cs typeface="Calibri" panose="020F0502020204030204" pitchFamily="34" charset="0"/>
                <a:sym typeface="Calibri"/>
              </a:rPr>
              <a:t>Proximal Policy Optimization (PPO) Algorithm</a:t>
            </a:r>
            <a:endParaRPr sz="2000" dirty="0">
              <a:latin typeface="+mj-lt"/>
              <a:ea typeface="Calibri" panose="020F0502020204030204" pitchFamily="34" charset="0"/>
              <a:cs typeface="Calibri" panose="020F0502020204030204" pitchFamily="34" charset="0"/>
            </a:endParaRPr>
          </a:p>
          <a:p>
            <a:pPr marL="285750" lvl="0" indent="-285750" algn="l" rtl="0">
              <a:lnSpc>
                <a:spcPct val="110000"/>
              </a:lnSpc>
              <a:spcBef>
                <a:spcPts val="1000"/>
              </a:spcBef>
              <a:spcAft>
                <a:spcPts val="0"/>
              </a:spcAft>
              <a:buSzPct val="119999"/>
              <a:buChar char="•"/>
            </a:pPr>
            <a:r>
              <a:rPr lang="en-US" sz="2400" dirty="0">
                <a:solidFill>
                  <a:srgbClr val="A5A5A5"/>
                </a:solidFill>
                <a:latin typeface="+mj-lt"/>
                <a:ea typeface="Calibri" panose="020F0502020204030204" pitchFamily="34" charset="0"/>
                <a:cs typeface="Calibri" panose="020F0502020204030204" pitchFamily="34" charset="0"/>
              </a:rPr>
              <a:t>Reinforcement Learning for Control Systems Applications</a:t>
            </a:r>
            <a:endParaRPr sz="2400" dirty="0">
              <a:solidFill>
                <a:srgbClr val="A5A5A5"/>
              </a:solidFill>
              <a:latin typeface="+mj-lt"/>
              <a:ea typeface="Calibri" panose="020F0502020204030204" pitchFamily="34" charset="0"/>
              <a:cs typeface="Calibri" panose="020F0502020204030204" pitchFamily="34" charset="0"/>
            </a:endParaRPr>
          </a:p>
          <a:p>
            <a:pPr marL="285750" lvl="0" indent="-285750" algn="l" rtl="0">
              <a:lnSpc>
                <a:spcPct val="110000"/>
              </a:lnSpc>
              <a:spcBef>
                <a:spcPts val="1000"/>
              </a:spcBef>
              <a:spcAft>
                <a:spcPts val="0"/>
              </a:spcAft>
              <a:buSzPct val="119999"/>
              <a:buChar char="•"/>
            </a:pPr>
            <a:r>
              <a:rPr lang="en-US" sz="2400" dirty="0">
                <a:solidFill>
                  <a:srgbClr val="A5A5A5"/>
                </a:solidFill>
                <a:latin typeface="+mj-lt"/>
                <a:ea typeface="Calibri" panose="020F0502020204030204" pitchFamily="34" charset="0"/>
                <a:cs typeface="Calibri" panose="020F0502020204030204" pitchFamily="34" charset="0"/>
              </a:rPr>
              <a:t>Literature Review</a:t>
            </a:r>
            <a:endParaRPr sz="2400" dirty="0">
              <a:solidFill>
                <a:srgbClr val="A5A5A5"/>
              </a:solidFill>
              <a:latin typeface="+mj-lt"/>
              <a:ea typeface="Calibri" panose="020F0502020204030204" pitchFamily="34" charset="0"/>
              <a:cs typeface="Calibri" panose="020F0502020204030204" pitchFamily="34" charset="0"/>
            </a:endParaRPr>
          </a:p>
          <a:p>
            <a:pPr marL="285750" lvl="0" indent="-285750" algn="l" rtl="0">
              <a:lnSpc>
                <a:spcPct val="110000"/>
              </a:lnSpc>
              <a:spcBef>
                <a:spcPts val="1000"/>
              </a:spcBef>
              <a:spcAft>
                <a:spcPts val="0"/>
              </a:spcAft>
              <a:buSzPct val="119999"/>
              <a:buChar char="•"/>
            </a:pPr>
            <a:r>
              <a:rPr lang="en-US" sz="2400" dirty="0">
                <a:solidFill>
                  <a:srgbClr val="A5A5A5"/>
                </a:solidFill>
                <a:latin typeface="+mj-lt"/>
                <a:ea typeface="Calibri" panose="020F0502020204030204" pitchFamily="34" charset="0"/>
                <a:cs typeface="Calibri" panose="020F0502020204030204" pitchFamily="34" charset="0"/>
              </a:rPr>
              <a:t>Quadcopter Flight Simulation Model</a:t>
            </a:r>
            <a:endParaRPr dirty="0">
              <a:latin typeface="+mj-lt"/>
              <a:ea typeface="Calibri" panose="020F0502020204030204" pitchFamily="34" charset="0"/>
              <a:cs typeface="Calibri" panose="020F0502020204030204" pitchFamily="34" charset="0"/>
            </a:endParaRPr>
          </a:p>
          <a:p>
            <a:pPr marL="285750" lvl="3" indent="-285750" algn="l" rtl="0">
              <a:lnSpc>
                <a:spcPct val="110000"/>
              </a:lnSpc>
              <a:spcBef>
                <a:spcPts val="1000"/>
              </a:spcBef>
              <a:spcAft>
                <a:spcPts val="0"/>
              </a:spcAft>
              <a:buSzPct val="119999"/>
              <a:buChar char="•"/>
            </a:pPr>
            <a:r>
              <a:rPr lang="en-US" sz="2400" dirty="0">
                <a:solidFill>
                  <a:srgbClr val="A5A5A5"/>
                </a:solidFill>
                <a:latin typeface="+mj-lt"/>
                <a:ea typeface="Calibri" panose="020F0502020204030204" pitchFamily="34" charset="0"/>
                <a:cs typeface="Calibri" panose="020F0502020204030204" pitchFamily="34" charset="0"/>
              </a:rPr>
              <a:t>Flight Control System Structure</a:t>
            </a:r>
            <a:endParaRPr dirty="0">
              <a:latin typeface="+mj-lt"/>
              <a:ea typeface="Calibri" panose="020F0502020204030204" pitchFamily="34" charset="0"/>
              <a:cs typeface="Calibri" panose="020F0502020204030204" pitchFamily="34" charset="0"/>
            </a:endParaRPr>
          </a:p>
          <a:p>
            <a:pPr marL="285750" lvl="3" indent="-285750" algn="l" rtl="0">
              <a:lnSpc>
                <a:spcPct val="110000"/>
              </a:lnSpc>
              <a:spcBef>
                <a:spcPts val="1000"/>
              </a:spcBef>
              <a:spcAft>
                <a:spcPts val="0"/>
              </a:spcAft>
              <a:buSzPct val="119999"/>
              <a:buChar char="•"/>
            </a:pPr>
            <a:r>
              <a:rPr lang="en-US" sz="2400" dirty="0">
                <a:solidFill>
                  <a:srgbClr val="A5A5A5"/>
                </a:solidFill>
                <a:latin typeface="+mj-lt"/>
                <a:ea typeface="Calibri" panose="020F0502020204030204" pitchFamily="34" charset="0"/>
                <a:cs typeface="Calibri" panose="020F0502020204030204" pitchFamily="34" charset="0"/>
              </a:rPr>
              <a:t>Project Stages and Methodology</a:t>
            </a:r>
            <a:endParaRPr dirty="0">
              <a:latin typeface="+mj-lt"/>
              <a:ea typeface="Calibri" panose="020F0502020204030204" pitchFamily="34" charset="0"/>
              <a:cs typeface="Calibri" panose="020F0502020204030204" pitchFamily="34" charset="0"/>
            </a:endParaRPr>
          </a:p>
          <a:p>
            <a:pPr marL="285750" lvl="3" indent="-285750" algn="l" rtl="0">
              <a:lnSpc>
                <a:spcPct val="110000"/>
              </a:lnSpc>
              <a:spcBef>
                <a:spcPts val="1000"/>
              </a:spcBef>
              <a:spcAft>
                <a:spcPts val="0"/>
              </a:spcAft>
              <a:buSzPct val="119999"/>
              <a:buChar char="•"/>
            </a:pPr>
            <a:r>
              <a:rPr lang="en-US" sz="2400" dirty="0">
                <a:solidFill>
                  <a:srgbClr val="A5A5A5"/>
                </a:solidFill>
                <a:latin typeface="+mj-lt"/>
                <a:ea typeface="Calibri" panose="020F0502020204030204" pitchFamily="34" charset="0"/>
                <a:cs typeface="Calibri" panose="020F0502020204030204" pitchFamily="34" charset="0"/>
              </a:rPr>
              <a:t>Expected Results and Contributions</a:t>
            </a:r>
            <a:endParaRPr dirty="0">
              <a:latin typeface="+mj-lt"/>
              <a:ea typeface="Calibri" panose="020F0502020204030204" pitchFamily="34" charset="0"/>
              <a:cs typeface="Calibri" panose="020F0502020204030204" pitchFamily="34" charset="0"/>
            </a:endParaRPr>
          </a:p>
        </p:txBody>
      </p:sp>
      <p:sp>
        <p:nvSpPr>
          <p:cNvPr id="146" name="Google Shape;146;p7"/>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147" name="Google Shape;147;p7"/>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148" name="Google Shape;148;p7"/>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a:latin typeface="Calibri"/>
                <a:ea typeface="Calibri"/>
                <a:cs typeface="Calibri"/>
                <a:sym typeface="Calibri"/>
              </a:rPr>
              <a:t>Deep Deterministic Policy Gradient (DDPG) Algorithm</a:t>
            </a:r>
            <a:endParaRPr/>
          </a:p>
        </p:txBody>
      </p:sp>
      <p:sp>
        <p:nvSpPr>
          <p:cNvPr id="155" name="Google Shape;155;p8"/>
          <p:cNvSpPr txBox="1">
            <a:spLocks noGrp="1"/>
          </p:cNvSpPr>
          <p:nvPr>
            <p:ph type="body" idx="1"/>
          </p:nvPr>
        </p:nvSpPr>
        <p:spPr>
          <a:xfrm>
            <a:off x="789039" y="1383173"/>
            <a:ext cx="6815376" cy="4437524"/>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110000"/>
              </a:lnSpc>
              <a:spcBef>
                <a:spcPts val="0"/>
              </a:spcBef>
              <a:spcAft>
                <a:spcPts val="0"/>
              </a:spcAft>
              <a:buSzPts val="3360"/>
              <a:buFont typeface="Arial"/>
              <a:buChar char="•"/>
            </a:pPr>
            <a:r>
              <a:rPr lang="en-US" b="0" i="0" dirty="0">
                <a:solidFill>
                  <a:srgbClr val="212121"/>
                </a:solidFill>
                <a:highlight>
                  <a:srgbClr val="FFFFFF"/>
                </a:highlight>
                <a:latin typeface="+mj-lt"/>
                <a:ea typeface="Calibri"/>
                <a:cs typeface="Calibri"/>
                <a:sym typeface="Calibri"/>
              </a:rPr>
              <a:t>M</a:t>
            </a:r>
            <a:r>
              <a:rPr lang="en-US" sz="2800" b="0" i="0" dirty="0">
                <a:solidFill>
                  <a:srgbClr val="212121"/>
                </a:solidFill>
                <a:highlight>
                  <a:srgbClr val="FFFFFF"/>
                </a:highlight>
                <a:latin typeface="+mj-lt"/>
                <a:ea typeface="Calibri"/>
                <a:cs typeface="Calibri"/>
                <a:sym typeface="Calibri"/>
              </a:rPr>
              <a:t>odel-free, online, off-policy reinforcement learning method</a:t>
            </a:r>
            <a:endParaRPr sz="2800" b="0" i="0" dirty="0">
              <a:solidFill>
                <a:srgbClr val="212121"/>
              </a:solidFill>
              <a:highlight>
                <a:srgbClr val="FFFFFF"/>
              </a:highlight>
              <a:latin typeface="+mj-lt"/>
              <a:ea typeface="Calibri"/>
              <a:cs typeface="Calibri"/>
              <a:sym typeface="Calibri"/>
            </a:endParaRPr>
          </a:p>
          <a:p>
            <a:pPr marL="285750" lvl="0" indent="-285750" algn="l" rtl="0">
              <a:lnSpc>
                <a:spcPct val="110000"/>
              </a:lnSpc>
              <a:spcBef>
                <a:spcPts val="1000"/>
              </a:spcBef>
              <a:spcAft>
                <a:spcPts val="0"/>
              </a:spcAft>
              <a:buSzPts val="3360"/>
              <a:buFont typeface="Arial"/>
              <a:buChar char="•"/>
            </a:pPr>
            <a:r>
              <a:rPr lang="en-US" sz="2800" b="0" i="0" dirty="0">
                <a:solidFill>
                  <a:srgbClr val="212121"/>
                </a:solidFill>
                <a:highlight>
                  <a:srgbClr val="FFFFFF"/>
                </a:highlight>
                <a:latin typeface="+mj-lt"/>
                <a:ea typeface="Calibri"/>
                <a:cs typeface="Calibri"/>
                <a:sym typeface="Calibri"/>
              </a:rPr>
              <a:t>DDPG agent is an actor-critic reinforcement learning agent</a:t>
            </a:r>
            <a:endParaRPr sz="2800" b="0" i="0" dirty="0">
              <a:solidFill>
                <a:srgbClr val="212121"/>
              </a:solidFill>
              <a:highlight>
                <a:srgbClr val="FFFFFF"/>
              </a:highlight>
              <a:latin typeface="+mj-lt"/>
              <a:ea typeface="Calibri"/>
              <a:cs typeface="Calibri"/>
              <a:sym typeface="Calibri"/>
            </a:endParaRPr>
          </a:p>
          <a:p>
            <a:pPr marL="285750" lvl="0" indent="-285750" algn="l" rtl="0">
              <a:lnSpc>
                <a:spcPct val="110000"/>
              </a:lnSpc>
              <a:spcBef>
                <a:spcPts val="1000"/>
              </a:spcBef>
              <a:spcAft>
                <a:spcPts val="0"/>
              </a:spcAft>
              <a:buSzPts val="3360"/>
              <a:buFont typeface="Arial"/>
              <a:buChar char="•"/>
            </a:pPr>
            <a:r>
              <a:rPr lang="en-US" sz="2800" b="1" i="0" dirty="0">
                <a:solidFill>
                  <a:srgbClr val="212121"/>
                </a:solidFill>
                <a:highlight>
                  <a:srgbClr val="FFFFFF"/>
                </a:highlight>
                <a:latin typeface="+mj-lt"/>
                <a:ea typeface="Calibri"/>
                <a:cs typeface="Calibri"/>
                <a:sym typeface="Calibri"/>
              </a:rPr>
              <a:t>Actor: </a:t>
            </a:r>
            <a:r>
              <a:rPr lang="en-US" sz="2800" b="0" i="0" dirty="0">
                <a:solidFill>
                  <a:srgbClr val="212121"/>
                </a:solidFill>
                <a:highlight>
                  <a:srgbClr val="FFFFFF"/>
                </a:highlight>
                <a:latin typeface="+mj-lt"/>
                <a:ea typeface="Calibri"/>
                <a:cs typeface="Calibri"/>
                <a:sym typeface="Calibri"/>
              </a:rPr>
              <a:t>takes state and returns corresponding actions </a:t>
            </a:r>
            <a:endParaRPr dirty="0">
              <a:latin typeface="+mj-lt"/>
            </a:endParaRPr>
          </a:p>
          <a:p>
            <a:pPr marL="285750" lvl="0" indent="-285750" algn="l" rtl="0">
              <a:lnSpc>
                <a:spcPct val="110000"/>
              </a:lnSpc>
              <a:spcBef>
                <a:spcPts val="1000"/>
              </a:spcBef>
              <a:spcAft>
                <a:spcPts val="0"/>
              </a:spcAft>
              <a:buSzPts val="3360"/>
              <a:buFont typeface="Arial"/>
              <a:buChar char="•"/>
            </a:pPr>
            <a:r>
              <a:rPr lang="en-US" sz="2800" b="1" dirty="0">
                <a:solidFill>
                  <a:srgbClr val="212121"/>
                </a:solidFill>
                <a:highlight>
                  <a:srgbClr val="FFFFFF"/>
                </a:highlight>
                <a:latin typeface="+mj-lt"/>
                <a:ea typeface="Calibri"/>
                <a:cs typeface="Calibri"/>
                <a:sym typeface="Calibri"/>
              </a:rPr>
              <a:t>Critic: </a:t>
            </a:r>
            <a:r>
              <a:rPr lang="en-US" sz="2800" dirty="0">
                <a:solidFill>
                  <a:srgbClr val="212121"/>
                </a:solidFill>
                <a:highlight>
                  <a:srgbClr val="FFFFFF"/>
                </a:highlight>
                <a:latin typeface="+mj-lt"/>
                <a:ea typeface="Calibri"/>
                <a:cs typeface="Calibri"/>
                <a:sym typeface="Calibri"/>
              </a:rPr>
              <a:t>takes observation and action as input and return corresponding expectation of the long term reward</a:t>
            </a:r>
            <a:endParaRPr sz="2800" b="0" i="0" dirty="0">
              <a:solidFill>
                <a:srgbClr val="212121"/>
              </a:solidFill>
              <a:highlight>
                <a:srgbClr val="FFFFFF"/>
              </a:highlight>
              <a:latin typeface="+mj-lt"/>
              <a:ea typeface="Calibri"/>
              <a:cs typeface="Calibri"/>
              <a:sym typeface="Calibri"/>
            </a:endParaRPr>
          </a:p>
        </p:txBody>
      </p:sp>
      <p:sp>
        <p:nvSpPr>
          <p:cNvPr id="156" name="Google Shape;156;p8"/>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April 25, 2024</a:t>
            </a:r>
            <a:endParaRPr dirty="0"/>
          </a:p>
        </p:txBody>
      </p:sp>
      <p:sp>
        <p:nvSpPr>
          <p:cNvPr id="157" name="Google Shape;157;p8"/>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CMP-620 Reinforcement Learning – Project Proposal</a:t>
            </a:r>
            <a:endParaRPr/>
          </a:p>
        </p:txBody>
      </p:sp>
      <p:sp>
        <p:nvSpPr>
          <p:cNvPr id="158" name="Google Shape;158;p8"/>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159" name="Google Shape;159;p8"/>
          <p:cNvPicPr preferRelativeResize="0"/>
          <p:nvPr/>
        </p:nvPicPr>
        <p:blipFill rotWithShape="1">
          <a:blip r:embed="rId3">
            <a:alphaModFix/>
          </a:blip>
          <a:srcRect/>
          <a:stretch/>
        </p:blipFill>
        <p:spPr>
          <a:xfrm>
            <a:off x="7732231" y="2091821"/>
            <a:ext cx="3977985" cy="3292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5A5FC6-8B4D-0276-2869-31E317B5C53F}"/>
              </a:ext>
            </a:extLst>
          </p:cNvPr>
          <p:cNvSpPr>
            <a:spLocks noGrp="1"/>
          </p:cNvSpPr>
          <p:nvPr>
            <p:ph type="title"/>
          </p:nvPr>
        </p:nvSpPr>
        <p:spPr/>
        <p:txBody>
          <a:bodyPr>
            <a:normAutofit fontScale="90000"/>
          </a:bodyPr>
          <a:lstStyle/>
          <a:p>
            <a:br>
              <a:rPr lang="tr-TR" dirty="0"/>
            </a:br>
            <a:endParaRPr lang="tr-TR" dirty="0"/>
          </a:p>
        </p:txBody>
      </p:sp>
      <p:sp>
        <p:nvSpPr>
          <p:cNvPr id="5" name="Slayt Numarası Yer Tutucusu 4">
            <a:extLst>
              <a:ext uri="{FF2B5EF4-FFF2-40B4-BE49-F238E27FC236}">
                <a16:creationId xmlns:a16="http://schemas.microsoft.com/office/drawing/2014/main" id="{FA9FFAB4-736F-6DBA-2FFE-12D536B4FF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7" name="Resim 6">
            <a:extLst>
              <a:ext uri="{FF2B5EF4-FFF2-40B4-BE49-F238E27FC236}">
                <a16:creationId xmlns:a16="http://schemas.microsoft.com/office/drawing/2014/main" id="{B1A39A94-C3A4-E89A-A694-987FA349E65D}"/>
              </a:ext>
            </a:extLst>
          </p:cNvPr>
          <p:cNvPicPr>
            <a:picLocks noChangeAspect="1"/>
          </p:cNvPicPr>
          <p:nvPr/>
        </p:nvPicPr>
        <p:blipFill rotWithShape="1">
          <a:blip r:embed="rId3"/>
          <a:srcRect t="3412"/>
          <a:stretch/>
        </p:blipFill>
        <p:spPr>
          <a:xfrm>
            <a:off x="967491" y="1336431"/>
            <a:ext cx="9817739" cy="5009451"/>
          </a:xfrm>
          <a:prstGeom prst="rect">
            <a:avLst/>
          </a:prstGeom>
        </p:spPr>
      </p:pic>
    </p:spTree>
    <p:extLst>
      <p:ext uri="{BB962C8B-B14F-4D97-AF65-F5344CB8AC3E}">
        <p14:creationId xmlns:p14="http://schemas.microsoft.com/office/powerpoint/2010/main" val="3626669327"/>
      </p:ext>
    </p:extLst>
  </p:cSld>
  <p:clrMapOvr>
    <a:masterClrMapping/>
  </p:clrMapOvr>
</p:sld>
</file>

<file path=ppt/theme/theme1.xml><?xml version="1.0" encoding="utf-8"?>
<a:theme xmlns:a="http://schemas.openxmlformats.org/drawingml/2006/main" name="beamer">
  <a:themeElements>
    <a:clrScheme name="BeamerBlue">
      <a:dk1>
        <a:srgbClr val="000000"/>
      </a:dk1>
      <a:lt1>
        <a:srgbClr val="FFFFFF"/>
      </a:lt1>
      <a:dk2>
        <a:srgbClr val="44546A"/>
      </a:dk2>
      <a:lt2>
        <a:srgbClr val="E7E6E6"/>
      </a:lt2>
      <a:accent1>
        <a:srgbClr val="3331B4"/>
      </a:accent1>
      <a:accent2>
        <a:srgbClr val="26268C"/>
      </a:accent2>
      <a:accent3>
        <a:srgbClr val="1C1B67"/>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1886</TotalTime>
  <Words>2511</Words>
  <Application>Microsoft Office PowerPoint</Application>
  <PresentationFormat>Widescreen</PresentationFormat>
  <Paragraphs>351</Paragraphs>
  <Slides>34</Slides>
  <Notes>33</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Wingdings</vt:lpstr>
      <vt:lpstr>Noto Sans Symbols</vt:lpstr>
      <vt:lpstr>Arial</vt:lpstr>
      <vt:lpstr>Cambria Math</vt:lpstr>
      <vt:lpstr>beamer</vt:lpstr>
      <vt:lpstr>Reinforcement Learning for Parrot Mambo Minidrone Attitude Control</vt:lpstr>
      <vt:lpstr>Outline</vt:lpstr>
      <vt:lpstr>Outline</vt:lpstr>
      <vt:lpstr>Introduction and Problem Statement</vt:lpstr>
      <vt:lpstr>Challenges with PID Controllers</vt:lpstr>
      <vt:lpstr>Issues with Supervised Learning</vt:lpstr>
      <vt:lpstr>Outline</vt:lpstr>
      <vt:lpstr>Deep Deterministic Policy Gradient (DDPG) Algorithm</vt:lpstr>
      <vt:lpstr> </vt:lpstr>
      <vt:lpstr>Trust Region Policy Optimization (TRPO) Algorithm</vt:lpstr>
      <vt:lpstr> </vt:lpstr>
      <vt:lpstr>Proximal Policy Optimization (PPO) Algorithm</vt:lpstr>
      <vt:lpstr> </vt:lpstr>
      <vt:lpstr> </vt:lpstr>
      <vt:lpstr>Outline</vt:lpstr>
      <vt:lpstr>Reinforcement Learning for Control Systems Applications</vt:lpstr>
      <vt:lpstr>Outline</vt:lpstr>
      <vt:lpstr>Article 1 – RL for UAV attitude control</vt:lpstr>
      <vt:lpstr>Environment</vt:lpstr>
      <vt:lpstr>Results</vt:lpstr>
      <vt:lpstr>Article 2 – Attitude Control of Quad-copter using DPGA</vt:lpstr>
      <vt:lpstr> DDPG &amp; D4PG Algorithms </vt:lpstr>
      <vt:lpstr>Angle Stabilization Performances</vt:lpstr>
      <vt:lpstr>Outline</vt:lpstr>
      <vt:lpstr>Quadcoper Flight Simulation Model</vt:lpstr>
      <vt:lpstr>Outline</vt:lpstr>
      <vt:lpstr>Flight Control System Structure</vt:lpstr>
      <vt:lpstr>Solution Approach </vt:lpstr>
      <vt:lpstr>Outline</vt:lpstr>
      <vt:lpstr>Project Stages and Methodology</vt:lpstr>
      <vt:lpstr>Project Stages and Methodology</vt:lpstr>
      <vt:lpstr>Outline</vt:lpstr>
      <vt:lpstr>Expected Results and Contributions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for Parrot Mambo Minidrone Attitude Control</dc:title>
  <dc:creator>Bryngelson, Spencer H.</dc:creator>
  <cp:keywords>Gizlilik Derecesini Seçiniz</cp:keywords>
  <cp:lastModifiedBy>Mücahid Rıdvan Kaplan</cp:lastModifiedBy>
  <cp:revision>31</cp:revision>
  <dcterms:created xsi:type="dcterms:W3CDTF">2022-05-01T20:51:21Z</dcterms:created>
  <dcterms:modified xsi:type="dcterms:W3CDTF">2024-04-24T18:43:48Z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8cc40769-153f-4bfc-ac7b-ee3f2e254c45</vt:lpwstr>
  </property>
  <property fmtid="{D5CDD505-2E9C-101B-9397-08002B2CF9AE}" pid="3" name="LANGUAGE">
    <vt:lpwstr>EN</vt:lpwstr>
  </property>
  <property fmtid="{D5CDD505-2E9C-101B-9397-08002B2CF9AE}" pid="4" name="CATEGORY">
    <vt:lpwstr>CT1</vt:lpwstr>
  </property>
  <property fmtid="{D5CDD505-2E9C-101B-9397-08002B2CF9AE}" pid="5" name="MILLICLASSIFICATION">
    <vt:lpwstr>AHc2n3B9s</vt:lpwstr>
  </property>
  <property fmtid="{D5CDD505-2E9C-101B-9397-08002B2CF9AE}" pid="6" name="KVKK">
    <vt:lpwstr>Azkd5nx11</vt:lpwstr>
  </property>
  <property fmtid="{D5CDD505-2E9C-101B-9397-08002B2CF9AE}" pid="7" name="LABELING">
    <vt:lpwstr>Labeling2</vt:lpwstr>
  </property>
</Properties>
</file>